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4"/>
  </p:notesMasterIdLst>
  <p:sldIdLst>
    <p:sldId id="256" r:id="rId2"/>
    <p:sldId id="257" r:id="rId3"/>
    <p:sldId id="258" r:id="rId4"/>
    <p:sldId id="259" r:id="rId5"/>
    <p:sldId id="278" r:id="rId6"/>
    <p:sldId id="260" r:id="rId7"/>
    <p:sldId id="275" r:id="rId8"/>
    <p:sldId id="276" r:id="rId9"/>
    <p:sldId id="261" r:id="rId10"/>
    <p:sldId id="277" r:id="rId11"/>
    <p:sldId id="262" r:id="rId12"/>
    <p:sldId id="263" r:id="rId13"/>
    <p:sldId id="264" r:id="rId14"/>
    <p:sldId id="265" r:id="rId15"/>
    <p:sldId id="266" r:id="rId16"/>
    <p:sldId id="267" r:id="rId17"/>
    <p:sldId id="268" r:id="rId18"/>
    <p:sldId id="279" r:id="rId19"/>
    <p:sldId id="270" r:id="rId20"/>
    <p:sldId id="272" r:id="rId21"/>
    <p:sldId id="273" r:id="rId22"/>
    <p:sldId id="274" r:id="rId23"/>
    <p:sldId id="280" r:id="rId24"/>
    <p:sldId id="281" r:id="rId25"/>
    <p:sldId id="282" r:id="rId26"/>
    <p:sldId id="284" r:id="rId27"/>
    <p:sldId id="283" r:id="rId28"/>
    <p:sldId id="285" r:id="rId29"/>
    <p:sldId id="286" r:id="rId30"/>
    <p:sldId id="287" r:id="rId31"/>
    <p:sldId id="269" r:id="rId32"/>
    <p:sldId id="271" r:id="rId3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716" y="-90"/>
      </p:cViewPr>
      <p:guideLst>
        <p:guide orient="horz" pos="2160"/>
        <p:guide pos="2880"/>
      </p:guideLst>
    </p:cSldViewPr>
  </p:slideViewPr>
  <p:notesTextViewPr>
    <p:cViewPr>
      <p:scale>
        <a:sx n="1" d="1"/>
        <a:sy n="1" d="1"/>
      </p:scale>
      <p:origin x="0" y="0"/>
    </p:cViewPr>
  </p:notesTextViewPr>
  <p:sorterViewPr>
    <p:cViewPr>
      <p:scale>
        <a:sx n="100" d="100"/>
        <a:sy n="100" d="100"/>
      </p:scale>
      <p:origin x="0" y="4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12A7BD-0FF9-4DCA-8123-0DEF9A3C5621}" type="doc">
      <dgm:prSet loTypeId="urn:microsoft.com/office/officeart/2005/8/layout/target3" loCatId="relationship" qsTypeId="urn:microsoft.com/office/officeart/2005/8/quickstyle/3d5" qsCatId="3D" csTypeId="urn:microsoft.com/office/officeart/2005/8/colors/colorful5" csCatId="colorful" phldr="1"/>
      <dgm:spPr/>
      <dgm:t>
        <a:bodyPr/>
        <a:lstStyle/>
        <a:p>
          <a:pPr rtl="1"/>
          <a:endParaRPr lang="ar-IQ"/>
        </a:p>
      </dgm:t>
    </dgm:pt>
    <dgm:pt modelId="{2E973CA3-5264-448C-AC6C-B1BAB8138481}">
      <dgm:prSet/>
      <dgm:spPr/>
      <dgm:t>
        <a:bodyPr/>
        <a:lstStyle/>
        <a:p>
          <a:pPr rtl="1"/>
          <a:r>
            <a:rPr lang="ar-IQ" b="1" dirty="0" smtClean="0">
              <a:effectLst/>
              <a:latin typeface="Calibri"/>
              <a:ea typeface="Calibri"/>
              <a:cs typeface="Arial"/>
            </a:rPr>
            <a:t>اولا- انماط الادارة المدرسية</a:t>
          </a:r>
          <a:endParaRPr lang="ar-IQ" dirty="0"/>
        </a:p>
      </dgm:t>
    </dgm:pt>
    <dgm:pt modelId="{E8014B1E-0AA5-45B2-B9C6-7E64118E9070}" type="parTrans" cxnId="{E9A8628C-A1F6-476A-8817-FCEEF189CAE6}">
      <dgm:prSet/>
      <dgm:spPr/>
      <dgm:t>
        <a:bodyPr/>
        <a:lstStyle/>
        <a:p>
          <a:pPr rtl="1"/>
          <a:endParaRPr lang="ar-IQ"/>
        </a:p>
      </dgm:t>
    </dgm:pt>
    <dgm:pt modelId="{E3262F95-55CE-4E49-9427-FA04398C9889}" type="sibTrans" cxnId="{E9A8628C-A1F6-476A-8817-FCEEF189CAE6}">
      <dgm:prSet/>
      <dgm:spPr/>
      <dgm:t>
        <a:bodyPr/>
        <a:lstStyle/>
        <a:p>
          <a:pPr rtl="1"/>
          <a:endParaRPr lang="ar-IQ"/>
        </a:p>
      </dgm:t>
    </dgm:pt>
    <dgm:pt modelId="{35990230-23DF-4B9C-BCF7-5F87DCC08C33}">
      <dgm:prSet/>
      <dgm:spPr/>
      <dgm:t>
        <a:bodyPr/>
        <a:lstStyle/>
        <a:p>
          <a:pPr rtl="1"/>
          <a:r>
            <a:rPr lang="ar-IQ" b="1" smtClean="0">
              <a:effectLst/>
              <a:latin typeface="Calibri"/>
              <a:ea typeface="Calibri"/>
              <a:cs typeface="Arial"/>
            </a:rPr>
            <a:t>ثانيا- مهمات مدير المدرسة</a:t>
          </a:r>
          <a:endParaRPr lang="ar-SA"/>
        </a:p>
      </dgm:t>
    </dgm:pt>
    <dgm:pt modelId="{34350B6E-ABD3-4644-A8C4-FF7D4A0227F8}" type="parTrans" cxnId="{8296BDF3-4D9F-4DB5-85D6-FD0873E75BF1}">
      <dgm:prSet/>
      <dgm:spPr/>
      <dgm:t>
        <a:bodyPr/>
        <a:lstStyle/>
        <a:p>
          <a:pPr rtl="1"/>
          <a:endParaRPr lang="ar-SA"/>
        </a:p>
      </dgm:t>
    </dgm:pt>
    <dgm:pt modelId="{08C03233-4198-4CB2-84E7-6E7225CC431B}" type="sibTrans" cxnId="{8296BDF3-4D9F-4DB5-85D6-FD0873E75BF1}">
      <dgm:prSet/>
      <dgm:spPr/>
      <dgm:t>
        <a:bodyPr/>
        <a:lstStyle/>
        <a:p>
          <a:pPr rtl="1"/>
          <a:endParaRPr lang="ar-SA"/>
        </a:p>
      </dgm:t>
    </dgm:pt>
    <dgm:pt modelId="{3BCD608E-6A06-408E-A751-7F6FBCD4E642}" type="pres">
      <dgm:prSet presAssocID="{CC12A7BD-0FF9-4DCA-8123-0DEF9A3C5621}" presName="Name0" presStyleCnt="0">
        <dgm:presLayoutVars>
          <dgm:chMax val="7"/>
          <dgm:dir/>
          <dgm:animLvl val="lvl"/>
          <dgm:resizeHandles val="exact"/>
        </dgm:presLayoutVars>
      </dgm:prSet>
      <dgm:spPr/>
      <dgm:t>
        <a:bodyPr/>
        <a:lstStyle/>
        <a:p>
          <a:pPr rtl="1"/>
          <a:endParaRPr lang="ar-IQ"/>
        </a:p>
      </dgm:t>
    </dgm:pt>
    <dgm:pt modelId="{7BFBFA83-4B6A-447F-AA39-C7E141FFCEE3}" type="pres">
      <dgm:prSet presAssocID="{2E973CA3-5264-448C-AC6C-B1BAB8138481}" presName="circle1" presStyleLbl="node1" presStyleIdx="0" presStyleCnt="2"/>
      <dgm:spPr/>
    </dgm:pt>
    <dgm:pt modelId="{BF1DA5CD-EC61-4361-8CD6-A8A4B511EA9B}" type="pres">
      <dgm:prSet presAssocID="{2E973CA3-5264-448C-AC6C-B1BAB8138481}" presName="space" presStyleCnt="0"/>
      <dgm:spPr/>
    </dgm:pt>
    <dgm:pt modelId="{491BEA14-BF2B-4CF0-8A81-37CB1DD47C96}" type="pres">
      <dgm:prSet presAssocID="{2E973CA3-5264-448C-AC6C-B1BAB8138481}" presName="rect1" presStyleLbl="alignAcc1" presStyleIdx="0" presStyleCnt="2"/>
      <dgm:spPr/>
      <dgm:t>
        <a:bodyPr/>
        <a:lstStyle/>
        <a:p>
          <a:pPr rtl="1"/>
          <a:endParaRPr lang="ar-IQ"/>
        </a:p>
      </dgm:t>
    </dgm:pt>
    <dgm:pt modelId="{F31A1211-38CC-4E8E-912A-2F4278889898}" type="pres">
      <dgm:prSet presAssocID="{35990230-23DF-4B9C-BCF7-5F87DCC08C33}" presName="vertSpace2" presStyleLbl="node1" presStyleIdx="0" presStyleCnt="2"/>
      <dgm:spPr/>
    </dgm:pt>
    <dgm:pt modelId="{ED79FB3B-27CE-4C38-8C92-D8EA4EF50503}" type="pres">
      <dgm:prSet presAssocID="{35990230-23DF-4B9C-BCF7-5F87DCC08C33}" presName="circle2" presStyleLbl="node1" presStyleIdx="1" presStyleCnt="2"/>
      <dgm:spPr/>
    </dgm:pt>
    <dgm:pt modelId="{2ADB0B1F-B2CE-4C60-80AD-8202CC9A0FAA}" type="pres">
      <dgm:prSet presAssocID="{35990230-23DF-4B9C-BCF7-5F87DCC08C33}" presName="rect2" presStyleLbl="alignAcc1" presStyleIdx="1" presStyleCnt="2"/>
      <dgm:spPr/>
      <dgm:t>
        <a:bodyPr/>
        <a:lstStyle/>
        <a:p>
          <a:pPr rtl="1"/>
          <a:endParaRPr lang="ar-SA"/>
        </a:p>
      </dgm:t>
    </dgm:pt>
    <dgm:pt modelId="{9AF7191B-4DB1-4238-A926-FEFC43140664}" type="pres">
      <dgm:prSet presAssocID="{2E973CA3-5264-448C-AC6C-B1BAB8138481}" presName="rect1ParTxNoCh" presStyleLbl="alignAcc1" presStyleIdx="1" presStyleCnt="2">
        <dgm:presLayoutVars>
          <dgm:chMax val="1"/>
          <dgm:bulletEnabled val="1"/>
        </dgm:presLayoutVars>
      </dgm:prSet>
      <dgm:spPr/>
      <dgm:t>
        <a:bodyPr/>
        <a:lstStyle/>
        <a:p>
          <a:pPr rtl="1"/>
          <a:endParaRPr lang="ar-IQ"/>
        </a:p>
      </dgm:t>
    </dgm:pt>
    <dgm:pt modelId="{2282E445-4840-4844-80C2-902507B7F778}" type="pres">
      <dgm:prSet presAssocID="{35990230-23DF-4B9C-BCF7-5F87DCC08C33}" presName="rect2ParTxNoCh" presStyleLbl="alignAcc1" presStyleIdx="1" presStyleCnt="2">
        <dgm:presLayoutVars>
          <dgm:chMax val="1"/>
          <dgm:bulletEnabled val="1"/>
        </dgm:presLayoutVars>
      </dgm:prSet>
      <dgm:spPr/>
      <dgm:t>
        <a:bodyPr/>
        <a:lstStyle/>
        <a:p>
          <a:pPr rtl="1"/>
          <a:endParaRPr lang="ar-SA"/>
        </a:p>
      </dgm:t>
    </dgm:pt>
  </dgm:ptLst>
  <dgm:cxnLst>
    <dgm:cxn modelId="{D18CF796-9A4F-4C01-B145-E78DB2707500}" type="presOf" srcId="{2E973CA3-5264-448C-AC6C-B1BAB8138481}" destId="{491BEA14-BF2B-4CF0-8A81-37CB1DD47C96}" srcOrd="0" destOrd="0" presId="urn:microsoft.com/office/officeart/2005/8/layout/target3"/>
    <dgm:cxn modelId="{E9A8628C-A1F6-476A-8817-FCEEF189CAE6}" srcId="{CC12A7BD-0FF9-4DCA-8123-0DEF9A3C5621}" destId="{2E973CA3-5264-448C-AC6C-B1BAB8138481}" srcOrd="0" destOrd="0" parTransId="{E8014B1E-0AA5-45B2-B9C6-7E64118E9070}" sibTransId="{E3262F95-55CE-4E49-9427-FA04398C9889}"/>
    <dgm:cxn modelId="{0012CD9A-8F6B-470F-8F63-621A2978C35A}" type="presOf" srcId="{35990230-23DF-4B9C-BCF7-5F87DCC08C33}" destId="{2ADB0B1F-B2CE-4C60-80AD-8202CC9A0FAA}" srcOrd="0" destOrd="0" presId="urn:microsoft.com/office/officeart/2005/8/layout/target3"/>
    <dgm:cxn modelId="{BC49D840-01DC-4CD0-B942-4B5120F3B289}" type="presOf" srcId="{CC12A7BD-0FF9-4DCA-8123-0DEF9A3C5621}" destId="{3BCD608E-6A06-408E-A751-7F6FBCD4E642}" srcOrd="0" destOrd="0" presId="urn:microsoft.com/office/officeart/2005/8/layout/target3"/>
    <dgm:cxn modelId="{8296BDF3-4D9F-4DB5-85D6-FD0873E75BF1}" srcId="{CC12A7BD-0FF9-4DCA-8123-0DEF9A3C5621}" destId="{35990230-23DF-4B9C-BCF7-5F87DCC08C33}" srcOrd="1" destOrd="0" parTransId="{34350B6E-ABD3-4644-A8C4-FF7D4A0227F8}" sibTransId="{08C03233-4198-4CB2-84E7-6E7225CC431B}"/>
    <dgm:cxn modelId="{BB1DC9DD-B69D-404F-BE9E-AF7E2E2EBBC3}" type="presOf" srcId="{35990230-23DF-4B9C-BCF7-5F87DCC08C33}" destId="{2282E445-4840-4844-80C2-902507B7F778}" srcOrd="1" destOrd="0" presId="urn:microsoft.com/office/officeart/2005/8/layout/target3"/>
    <dgm:cxn modelId="{77EBD079-195A-4CE2-B0D8-97C95A43A461}" type="presOf" srcId="{2E973CA3-5264-448C-AC6C-B1BAB8138481}" destId="{9AF7191B-4DB1-4238-A926-FEFC43140664}" srcOrd="1" destOrd="0" presId="urn:microsoft.com/office/officeart/2005/8/layout/target3"/>
    <dgm:cxn modelId="{C63D8B57-8FEA-4C4D-B390-443F918F72BF}" type="presParOf" srcId="{3BCD608E-6A06-408E-A751-7F6FBCD4E642}" destId="{7BFBFA83-4B6A-447F-AA39-C7E141FFCEE3}" srcOrd="0" destOrd="0" presId="urn:microsoft.com/office/officeart/2005/8/layout/target3"/>
    <dgm:cxn modelId="{04C3451D-EB38-4707-B120-111B34808E81}" type="presParOf" srcId="{3BCD608E-6A06-408E-A751-7F6FBCD4E642}" destId="{BF1DA5CD-EC61-4361-8CD6-A8A4B511EA9B}" srcOrd="1" destOrd="0" presId="urn:microsoft.com/office/officeart/2005/8/layout/target3"/>
    <dgm:cxn modelId="{E23B8C19-77EF-4FB9-BCCC-28FC507F5906}" type="presParOf" srcId="{3BCD608E-6A06-408E-A751-7F6FBCD4E642}" destId="{491BEA14-BF2B-4CF0-8A81-37CB1DD47C96}" srcOrd="2" destOrd="0" presId="urn:microsoft.com/office/officeart/2005/8/layout/target3"/>
    <dgm:cxn modelId="{5BBD2020-BD3C-4799-9E04-6C0769272B85}" type="presParOf" srcId="{3BCD608E-6A06-408E-A751-7F6FBCD4E642}" destId="{F31A1211-38CC-4E8E-912A-2F4278889898}" srcOrd="3" destOrd="0" presId="urn:microsoft.com/office/officeart/2005/8/layout/target3"/>
    <dgm:cxn modelId="{2D08DA37-3CED-4829-8972-620B0AD186AB}" type="presParOf" srcId="{3BCD608E-6A06-408E-A751-7F6FBCD4E642}" destId="{ED79FB3B-27CE-4C38-8C92-D8EA4EF50503}" srcOrd="4" destOrd="0" presId="urn:microsoft.com/office/officeart/2005/8/layout/target3"/>
    <dgm:cxn modelId="{B166C147-3655-4812-8AF7-F7D6B8AF23B1}" type="presParOf" srcId="{3BCD608E-6A06-408E-A751-7F6FBCD4E642}" destId="{2ADB0B1F-B2CE-4C60-80AD-8202CC9A0FAA}" srcOrd="5" destOrd="0" presId="urn:microsoft.com/office/officeart/2005/8/layout/target3"/>
    <dgm:cxn modelId="{2DAB02A8-FA42-469D-938F-8F9BD988C754}" type="presParOf" srcId="{3BCD608E-6A06-408E-A751-7F6FBCD4E642}" destId="{9AF7191B-4DB1-4238-A926-FEFC43140664}" srcOrd="6" destOrd="0" presId="urn:microsoft.com/office/officeart/2005/8/layout/target3"/>
    <dgm:cxn modelId="{C50DF397-B183-4798-9B9D-F94427DB5847}" type="presParOf" srcId="{3BCD608E-6A06-408E-A751-7F6FBCD4E642}" destId="{2282E445-4840-4844-80C2-902507B7F778}" srcOrd="7" destOrd="0" presId="urn:microsoft.com/office/officeart/2005/8/layout/target3"/>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78BDF6D-3ECE-4AA9-83AE-AE7CF32FCA2A}" type="doc">
      <dgm:prSet loTypeId="urn:microsoft.com/office/officeart/2005/8/layout/target3" loCatId="relationship" qsTypeId="urn:microsoft.com/office/officeart/2005/8/quickstyle/3d5" qsCatId="3D" csTypeId="urn:microsoft.com/office/officeart/2005/8/colors/colorful5" csCatId="colorful" phldr="1"/>
      <dgm:spPr/>
      <dgm:t>
        <a:bodyPr/>
        <a:lstStyle/>
        <a:p>
          <a:pPr rtl="1"/>
          <a:endParaRPr lang="ar-IQ"/>
        </a:p>
      </dgm:t>
    </dgm:pt>
    <dgm:pt modelId="{2BA43D58-136B-46ED-9EA1-02694D0FBE13}">
      <dgm:prSet>
        <dgm:style>
          <a:lnRef idx="1">
            <a:schemeClr val="accent4"/>
          </a:lnRef>
          <a:fillRef idx="2">
            <a:schemeClr val="accent4"/>
          </a:fillRef>
          <a:effectRef idx="1">
            <a:schemeClr val="accent4"/>
          </a:effectRef>
          <a:fontRef idx="minor">
            <a:schemeClr val="dk1"/>
          </a:fontRef>
        </dgm:style>
      </dgm:prSet>
      <dgm:spPr/>
      <dgm:t>
        <a:bodyPr/>
        <a:lstStyle/>
        <a:p>
          <a:pPr rtl="1"/>
          <a:r>
            <a:rPr lang="ar-SA" dirty="0" smtClean="0">
              <a:effectLst/>
              <a:latin typeface="Calibri"/>
              <a:ea typeface="Calibri"/>
              <a:cs typeface="Arial"/>
            </a:rPr>
            <a:t>ثانيا-</a:t>
          </a:r>
          <a:r>
            <a:rPr lang="ar-IQ" dirty="0" smtClean="0">
              <a:effectLst/>
              <a:latin typeface="Calibri"/>
              <a:ea typeface="Calibri"/>
              <a:cs typeface="Arial"/>
            </a:rPr>
            <a:t>مهمات مدير المدرسة</a:t>
          </a:r>
          <a:endParaRPr lang="ar-IQ" dirty="0"/>
        </a:p>
      </dgm:t>
    </dgm:pt>
    <dgm:pt modelId="{5EC1A350-9AEB-4087-ADB5-871829B10C8F}" type="parTrans" cxnId="{656CFF39-304A-4110-AA15-B5C398721535}">
      <dgm:prSet/>
      <dgm:spPr/>
      <dgm:t>
        <a:bodyPr/>
        <a:lstStyle/>
        <a:p>
          <a:pPr rtl="1"/>
          <a:endParaRPr lang="ar-IQ"/>
        </a:p>
      </dgm:t>
    </dgm:pt>
    <dgm:pt modelId="{6D2EADD0-CABD-4C92-8E08-7182E2E7CA30}" type="sibTrans" cxnId="{656CFF39-304A-4110-AA15-B5C398721535}">
      <dgm:prSet/>
      <dgm:spPr/>
      <dgm:t>
        <a:bodyPr/>
        <a:lstStyle/>
        <a:p>
          <a:pPr rtl="1"/>
          <a:endParaRPr lang="ar-IQ"/>
        </a:p>
      </dgm:t>
    </dgm:pt>
    <dgm:pt modelId="{BA797E2F-03B3-4FC2-A222-22D99843E393}" type="pres">
      <dgm:prSet presAssocID="{478BDF6D-3ECE-4AA9-83AE-AE7CF32FCA2A}" presName="Name0" presStyleCnt="0">
        <dgm:presLayoutVars>
          <dgm:chMax val="7"/>
          <dgm:dir/>
          <dgm:animLvl val="lvl"/>
          <dgm:resizeHandles val="exact"/>
        </dgm:presLayoutVars>
      </dgm:prSet>
      <dgm:spPr/>
      <dgm:t>
        <a:bodyPr/>
        <a:lstStyle/>
        <a:p>
          <a:pPr rtl="1"/>
          <a:endParaRPr lang="ar-IQ"/>
        </a:p>
      </dgm:t>
    </dgm:pt>
    <dgm:pt modelId="{E97714F1-924F-4340-911C-992C282042A7}" type="pres">
      <dgm:prSet presAssocID="{2BA43D58-136B-46ED-9EA1-02694D0FBE13}" presName="circle1" presStyleLbl="node1" presStyleIdx="0" presStyleCnt="1"/>
      <dgm:spPr/>
    </dgm:pt>
    <dgm:pt modelId="{BF1B45A5-D688-4096-8AC1-2BA9618CCC60}" type="pres">
      <dgm:prSet presAssocID="{2BA43D58-136B-46ED-9EA1-02694D0FBE13}" presName="space" presStyleCnt="0"/>
      <dgm:spPr/>
    </dgm:pt>
    <dgm:pt modelId="{4456DAAD-00BA-42D7-B1EF-8BA984C54D39}" type="pres">
      <dgm:prSet presAssocID="{2BA43D58-136B-46ED-9EA1-02694D0FBE13}" presName="rect1" presStyleLbl="alignAcc1" presStyleIdx="0" presStyleCnt="1"/>
      <dgm:spPr/>
      <dgm:t>
        <a:bodyPr/>
        <a:lstStyle/>
        <a:p>
          <a:pPr rtl="1"/>
          <a:endParaRPr lang="ar-IQ"/>
        </a:p>
      </dgm:t>
    </dgm:pt>
    <dgm:pt modelId="{155FFFC8-E6D9-446E-B980-4397121A88FE}" type="pres">
      <dgm:prSet presAssocID="{2BA43D58-136B-46ED-9EA1-02694D0FBE13}" presName="rect1ParTxNoCh" presStyleLbl="alignAcc1" presStyleIdx="0" presStyleCnt="1">
        <dgm:presLayoutVars>
          <dgm:chMax val="1"/>
          <dgm:bulletEnabled val="1"/>
        </dgm:presLayoutVars>
      </dgm:prSet>
      <dgm:spPr/>
      <dgm:t>
        <a:bodyPr/>
        <a:lstStyle/>
        <a:p>
          <a:pPr rtl="1"/>
          <a:endParaRPr lang="ar-IQ"/>
        </a:p>
      </dgm:t>
    </dgm:pt>
  </dgm:ptLst>
  <dgm:cxnLst>
    <dgm:cxn modelId="{E924662B-C47F-4D11-921E-486C7D472754}" type="presOf" srcId="{2BA43D58-136B-46ED-9EA1-02694D0FBE13}" destId="{155FFFC8-E6D9-446E-B980-4397121A88FE}" srcOrd="1" destOrd="0" presId="urn:microsoft.com/office/officeart/2005/8/layout/target3"/>
    <dgm:cxn modelId="{656CFF39-304A-4110-AA15-B5C398721535}" srcId="{478BDF6D-3ECE-4AA9-83AE-AE7CF32FCA2A}" destId="{2BA43D58-136B-46ED-9EA1-02694D0FBE13}" srcOrd="0" destOrd="0" parTransId="{5EC1A350-9AEB-4087-ADB5-871829B10C8F}" sibTransId="{6D2EADD0-CABD-4C92-8E08-7182E2E7CA30}"/>
    <dgm:cxn modelId="{BC401C5C-9CDF-4D6A-ABED-E2CE35F694D4}" type="presOf" srcId="{478BDF6D-3ECE-4AA9-83AE-AE7CF32FCA2A}" destId="{BA797E2F-03B3-4FC2-A222-22D99843E393}" srcOrd="0" destOrd="0" presId="urn:microsoft.com/office/officeart/2005/8/layout/target3"/>
    <dgm:cxn modelId="{E15D882B-CFBB-4ECB-8CAA-A3432B9D378C}" type="presOf" srcId="{2BA43D58-136B-46ED-9EA1-02694D0FBE13}" destId="{4456DAAD-00BA-42D7-B1EF-8BA984C54D39}" srcOrd="0" destOrd="0" presId="urn:microsoft.com/office/officeart/2005/8/layout/target3"/>
    <dgm:cxn modelId="{43EC7BB1-55A8-40FF-B9E9-447E266AB76E}" type="presParOf" srcId="{BA797E2F-03B3-4FC2-A222-22D99843E393}" destId="{E97714F1-924F-4340-911C-992C282042A7}" srcOrd="0" destOrd="0" presId="urn:microsoft.com/office/officeart/2005/8/layout/target3"/>
    <dgm:cxn modelId="{4107BCA8-6AD9-43BE-A017-5569445D75C5}" type="presParOf" srcId="{BA797E2F-03B3-4FC2-A222-22D99843E393}" destId="{BF1B45A5-D688-4096-8AC1-2BA9618CCC60}" srcOrd="1" destOrd="0" presId="urn:microsoft.com/office/officeart/2005/8/layout/target3"/>
    <dgm:cxn modelId="{26DB36A3-4AD0-466E-8334-1CA1BC92635A}" type="presParOf" srcId="{BA797E2F-03B3-4FC2-A222-22D99843E393}" destId="{4456DAAD-00BA-42D7-B1EF-8BA984C54D39}" srcOrd="2" destOrd="0" presId="urn:microsoft.com/office/officeart/2005/8/layout/target3"/>
    <dgm:cxn modelId="{3EE0EFC8-B3DC-4131-830D-8965AD0D077F}" type="presParOf" srcId="{BA797E2F-03B3-4FC2-A222-22D99843E393}" destId="{155FFFC8-E6D9-446E-B980-4397121A88F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447878E-F16C-4757-9C61-0CEAF21F093C}" type="doc">
      <dgm:prSet loTypeId="urn:microsoft.com/office/officeart/2005/8/layout/venn1" loCatId="relationship" qsTypeId="urn:microsoft.com/office/officeart/2005/8/quickstyle/simple1" qsCatId="simple" csTypeId="urn:microsoft.com/office/officeart/2005/8/colors/accent3_1" csCatId="accent3" phldr="1"/>
      <dgm:spPr/>
      <dgm:t>
        <a:bodyPr/>
        <a:lstStyle/>
        <a:p>
          <a:pPr rtl="1"/>
          <a:endParaRPr lang="ar-IQ"/>
        </a:p>
      </dgm:t>
    </dgm:pt>
    <dgm:pt modelId="{E9C7E11C-7D25-4FC8-8B51-29E348BEBB85}">
      <dgm:prSe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dgm:spPr>
      <dgm:t>
        <a:bodyPr/>
        <a:lstStyle/>
        <a:p>
          <a:pPr rtl="1"/>
          <a:r>
            <a:rPr lang="ar-IQ" sz="4400" dirty="0" smtClean="0"/>
            <a:t>المهمات الإدارية </a:t>
          </a:r>
          <a:endParaRPr lang="ar-IQ" sz="4000" dirty="0"/>
        </a:p>
      </dgm:t>
    </dgm:pt>
    <dgm:pt modelId="{C00BAABA-281C-4CD7-8023-482AA52F8830}" type="parTrans" cxnId="{3606C663-A532-4C5F-8D45-87533B5841B2}">
      <dgm:prSet/>
      <dgm:spPr/>
      <dgm:t>
        <a:bodyPr/>
        <a:lstStyle/>
        <a:p>
          <a:pPr rtl="1"/>
          <a:endParaRPr lang="ar-IQ"/>
        </a:p>
      </dgm:t>
    </dgm:pt>
    <dgm:pt modelId="{4AC026F0-1C47-4F28-BB6E-30B983255BFE}" type="sibTrans" cxnId="{3606C663-A532-4C5F-8D45-87533B5841B2}">
      <dgm:prSet/>
      <dgm:spPr/>
      <dgm:t>
        <a:bodyPr/>
        <a:lstStyle/>
        <a:p>
          <a:pPr rtl="1"/>
          <a:endParaRPr lang="ar-IQ"/>
        </a:p>
      </dgm:t>
    </dgm:pt>
    <dgm:pt modelId="{9A7806D2-E021-418B-A7E6-8B4E2D701C08}" type="pres">
      <dgm:prSet presAssocID="{3447878E-F16C-4757-9C61-0CEAF21F093C}" presName="compositeShape" presStyleCnt="0">
        <dgm:presLayoutVars>
          <dgm:chMax val="7"/>
          <dgm:dir/>
          <dgm:resizeHandles val="exact"/>
        </dgm:presLayoutVars>
      </dgm:prSet>
      <dgm:spPr/>
      <dgm:t>
        <a:bodyPr/>
        <a:lstStyle/>
        <a:p>
          <a:pPr rtl="1"/>
          <a:endParaRPr lang="ar-IQ"/>
        </a:p>
      </dgm:t>
    </dgm:pt>
    <dgm:pt modelId="{4B93BF32-9D8B-41B5-89CA-0714D713BC6C}" type="pres">
      <dgm:prSet presAssocID="{E9C7E11C-7D25-4FC8-8B51-29E348BEBB85}" presName="circ1TxSh" presStyleLbl="vennNode1" presStyleIdx="0" presStyleCnt="1" custScaleX="770987"/>
      <dgm:spPr/>
      <dgm:t>
        <a:bodyPr/>
        <a:lstStyle/>
        <a:p>
          <a:pPr rtl="1"/>
          <a:endParaRPr lang="ar-IQ"/>
        </a:p>
      </dgm:t>
    </dgm:pt>
  </dgm:ptLst>
  <dgm:cxnLst>
    <dgm:cxn modelId="{47252007-3D4B-46BC-8509-101DD6CCF071}" type="presOf" srcId="{E9C7E11C-7D25-4FC8-8B51-29E348BEBB85}" destId="{4B93BF32-9D8B-41B5-89CA-0714D713BC6C}" srcOrd="0" destOrd="0" presId="urn:microsoft.com/office/officeart/2005/8/layout/venn1"/>
    <dgm:cxn modelId="{42DBC975-3782-40AD-A679-900116107089}" type="presOf" srcId="{3447878E-F16C-4757-9C61-0CEAF21F093C}" destId="{9A7806D2-E021-418B-A7E6-8B4E2D701C08}" srcOrd="0" destOrd="0" presId="urn:microsoft.com/office/officeart/2005/8/layout/venn1"/>
    <dgm:cxn modelId="{3606C663-A532-4C5F-8D45-87533B5841B2}" srcId="{3447878E-F16C-4757-9C61-0CEAF21F093C}" destId="{E9C7E11C-7D25-4FC8-8B51-29E348BEBB85}" srcOrd="0" destOrd="0" parTransId="{C00BAABA-281C-4CD7-8023-482AA52F8830}" sibTransId="{4AC026F0-1C47-4F28-BB6E-30B983255BFE}"/>
    <dgm:cxn modelId="{A00391F0-6142-402F-9002-6FB228C0E674}" type="presParOf" srcId="{9A7806D2-E021-418B-A7E6-8B4E2D701C08}" destId="{4B93BF32-9D8B-41B5-89CA-0714D713BC6C}"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61FD592-72AC-4B9C-B5E5-A8074AB23617}" type="doc">
      <dgm:prSet loTypeId="urn:microsoft.com/office/officeart/2005/8/layout/target3" loCatId="relationship" qsTypeId="urn:microsoft.com/office/officeart/2005/8/quickstyle/simple1" qsCatId="simple" csTypeId="urn:microsoft.com/office/officeart/2005/8/colors/colorful2" csCatId="colorful" phldr="1"/>
      <dgm:spPr/>
      <dgm:t>
        <a:bodyPr/>
        <a:lstStyle/>
        <a:p>
          <a:pPr rtl="1"/>
          <a:endParaRPr lang="ar-IQ"/>
        </a:p>
      </dgm:t>
    </dgm:pt>
    <dgm:pt modelId="{2D01BF48-3C57-4D77-9261-8879971459B5}">
      <dgm:prSet/>
      <dgm:spPr/>
      <dgm:t>
        <a:bodyPr/>
        <a:lstStyle/>
        <a:p>
          <a:pPr rtl="1"/>
          <a:r>
            <a:rPr lang="ar-IQ" dirty="0" smtClean="0">
              <a:effectLst/>
              <a:latin typeface="Calibri"/>
              <a:ea typeface="Calibri"/>
              <a:cs typeface="Arial"/>
            </a:rPr>
            <a:t>ثانيا: المهمات الفنية:</a:t>
          </a:r>
          <a:endParaRPr lang="ar-IQ" dirty="0"/>
        </a:p>
      </dgm:t>
    </dgm:pt>
    <dgm:pt modelId="{4049C95F-EFA7-4882-8086-1F44BDCBE175}" type="parTrans" cxnId="{D76B00B8-A457-4F69-92EB-2E4DAABB589D}">
      <dgm:prSet/>
      <dgm:spPr/>
      <dgm:t>
        <a:bodyPr/>
        <a:lstStyle/>
        <a:p>
          <a:pPr rtl="1"/>
          <a:endParaRPr lang="ar-IQ"/>
        </a:p>
      </dgm:t>
    </dgm:pt>
    <dgm:pt modelId="{D4BFDD4D-26B8-4B43-A940-659D112223F6}" type="sibTrans" cxnId="{D76B00B8-A457-4F69-92EB-2E4DAABB589D}">
      <dgm:prSet/>
      <dgm:spPr/>
      <dgm:t>
        <a:bodyPr/>
        <a:lstStyle/>
        <a:p>
          <a:pPr rtl="1"/>
          <a:endParaRPr lang="ar-IQ"/>
        </a:p>
      </dgm:t>
    </dgm:pt>
    <dgm:pt modelId="{E0DB30BB-81EB-4CC1-8FB1-B2F649AF46D0}" type="pres">
      <dgm:prSet presAssocID="{661FD592-72AC-4B9C-B5E5-A8074AB23617}" presName="Name0" presStyleCnt="0">
        <dgm:presLayoutVars>
          <dgm:chMax val="7"/>
          <dgm:dir/>
          <dgm:animLvl val="lvl"/>
          <dgm:resizeHandles val="exact"/>
        </dgm:presLayoutVars>
      </dgm:prSet>
      <dgm:spPr/>
      <dgm:t>
        <a:bodyPr/>
        <a:lstStyle/>
        <a:p>
          <a:pPr rtl="1"/>
          <a:endParaRPr lang="ar-IQ"/>
        </a:p>
      </dgm:t>
    </dgm:pt>
    <dgm:pt modelId="{83F3FEFA-10C1-44A1-8310-E7D8B840FCA1}" type="pres">
      <dgm:prSet presAssocID="{2D01BF48-3C57-4D77-9261-8879971459B5}" presName="circle1" presStyleLbl="node1" presStyleIdx="0" presStyleCnt="1"/>
      <dgm:spPr/>
    </dgm:pt>
    <dgm:pt modelId="{C1C25614-E5CA-49FA-AA03-40B7DC4AD546}" type="pres">
      <dgm:prSet presAssocID="{2D01BF48-3C57-4D77-9261-8879971459B5}" presName="space" presStyleCnt="0"/>
      <dgm:spPr/>
    </dgm:pt>
    <dgm:pt modelId="{1D220CA3-C145-4239-8BA7-532025C3F741}" type="pres">
      <dgm:prSet presAssocID="{2D01BF48-3C57-4D77-9261-8879971459B5}" presName="rect1" presStyleLbl="alignAcc1" presStyleIdx="0" presStyleCnt="1"/>
      <dgm:spPr/>
      <dgm:t>
        <a:bodyPr/>
        <a:lstStyle/>
        <a:p>
          <a:pPr rtl="1"/>
          <a:endParaRPr lang="ar-IQ"/>
        </a:p>
      </dgm:t>
    </dgm:pt>
    <dgm:pt modelId="{99D5286E-5ABF-4858-9547-FD78687D5E03}" type="pres">
      <dgm:prSet presAssocID="{2D01BF48-3C57-4D77-9261-8879971459B5}" presName="rect1ParTxNoCh" presStyleLbl="alignAcc1" presStyleIdx="0" presStyleCnt="1">
        <dgm:presLayoutVars>
          <dgm:chMax val="1"/>
          <dgm:bulletEnabled val="1"/>
        </dgm:presLayoutVars>
      </dgm:prSet>
      <dgm:spPr/>
      <dgm:t>
        <a:bodyPr/>
        <a:lstStyle/>
        <a:p>
          <a:pPr rtl="1"/>
          <a:endParaRPr lang="ar-IQ"/>
        </a:p>
      </dgm:t>
    </dgm:pt>
  </dgm:ptLst>
  <dgm:cxnLst>
    <dgm:cxn modelId="{B2F4F664-3EED-4894-A169-FD144E540A18}" type="presOf" srcId="{661FD592-72AC-4B9C-B5E5-A8074AB23617}" destId="{E0DB30BB-81EB-4CC1-8FB1-B2F649AF46D0}" srcOrd="0" destOrd="0" presId="urn:microsoft.com/office/officeart/2005/8/layout/target3"/>
    <dgm:cxn modelId="{65555E22-1505-4BA1-9BD5-94CDEDD9BFD6}" type="presOf" srcId="{2D01BF48-3C57-4D77-9261-8879971459B5}" destId="{99D5286E-5ABF-4858-9547-FD78687D5E03}" srcOrd="1" destOrd="0" presId="urn:microsoft.com/office/officeart/2005/8/layout/target3"/>
    <dgm:cxn modelId="{D76B00B8-A457-4F69-92EB-2E4DAABB589D}" srcId="{661FD592-72AC-4B9C-B5E5-A8074AB23617}" destId="{2D01BF48-3C57-4D77-9261-8879971459B5}" srcOrd="0" destOrd="0" parTransId="{4049C95F-EFA7-4882-8086-1F44BDCBE175}" sibTransId="{D4BFDD4D-26B8-4B43-A940-659D112223F6}"/>
    <dgm:cxn modelId="{6F9B6315-E965-41AF-8CD0-A6E3EED45F59}" type="presOf" srcId="{2D01BF48-3C57-4D77-9261-8879971459B5}" destId="{1D220CA3-C145-4239-8BA7-532025C3F741}" srcOrd="0" destOrd="0" presId="urn:microsoft.com/office/officeart/2005/8/layout/target3"/>
    <dgm:cxn modelId="{23FF831C-FCFF-4FC8-A204-0F5DAAEACE8D}" type="presParOf" srcId="{E0DB30BB-81EB-4CC1-8FB1-B2F649AF46D0}" destId="{83F3FEFA-10C1-44A1-8310-E7D8B840FCA1}" srcOrd="0" destOrd="0" presId="urn:microsoft.com/office/officeart/2005/8/layout/target3"/>
    <dgm:cxn modelId="{8505AA01-709F-4B2B-9CD7-16842252964E}" type="presParOf" srcId="{E0DB30BB-81EB-4CC1-8FB1-B2F649AF46D0}" destId="{C1C25614-E5CA-49FA-AA03-40B7DC4AD546}" srcOrd="1" destOrd="0" presId="urn:microsoft.com/office/officeart/2005/8/layout/target3"/>
    <dgm:cxn modelId="{B395E652-D414-43C4-855F-AE1D8651294F}" type="presParOf" srcId="{E0DB30BB-81EB-4CC1-8FB1-B2F649AF46D0}" destId="{1D220CA3-C145-4239-8BA7-532025C3F741}" srcOrd="2" destOrd="0" presId="urn:microsoft.com/office/officeart/2005/8/layout/target3"/>
    <dgm:cxn modelId="{58680DF4-EABC-4680-BD11-76B006C8F01D}" type="presParOf" srcId="{E0DB30BB-81EB-4CC1-8FB1-B2F649AF46D0}" destId="{99D5286E-5ABF-4858-9547-FD78687D5E0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D93C64-5EE5-4477-9D57-7D54B9E89E30}" type="doc">
      <dgm:prSet loTypeId="urn:microsoft.com/office/officeart/2005/8/layout/target3" loCatId="relationship" qsTypeId="urn:microsoft.com/office/officeart/2005/8/quickstyle/simple1" qsCatId="simple" csTypeId="urn:microsoft.com/office/officeart/2005/8/colors/colorful2" csCatId="colorful" phldr="1"/>
      <dgm:spPr/>
      <dgm:t>
        <a:bodyPr/>
        <a:lstStyle/>
        <a:p>
          <a:pPr rtl="1"/>
          <a:endParaRPr lang="ar-IQ"/>
        </a:p>
      </dgm:t>
    </dgm:pt>
    <dgm:pt modelId="{9A2EDB4F-7EB3-4B89-97CF-D3ED9E5BFAF6}">
      <dgm:prSet custT="1"/>
      <dgm:spPr/>
      <dgm:t>
        <a:bodyPr/>
        <a:lstStyle/>
        <a:p>
          <a:pPr rtl="1"/>
          <a:r>
            <a:rPr lang="ar-IQ" sz="4800" dirty="0" smtClean="0">
              <a:effectLst/>
              <a:latin typeface="Calibri"/>
              <a:ea typeface="Calibri"/>
              <a:cs typeface="Arial"/>
            </a:rPr>
            <a:t>المهمات الفنية</a:t>
          </a:r>
          <a:endParaRPr lang="ar-IQ" sz="4800" dirty="0"/>
        </a:p>
      </dgm:t>
    </dgm:pt>
    <dgm:pt modelId="{A727A025-ED4A-499F-B99E-826C0042A5B3}" type="parTrans" cxnId="{7166E256-50AD-4359-8645-044F8DA444D0}">
      <dgm:prSet/>
      <dgm:spPr/>
      <dgm:t>
        <a:bodyPr/>
        <a:lstStyle/>
        <a:p>
          <a:pPr rtl="1"/>
          <a:endParaRPr lang="ar-IQ"/>
        </a:p>
      </dgm:t>
    </dgm:pt>
    <dgm:pt modelId="{5B5AAC79-463B-452E-AF68-C8A26B070295}" type="sibTrans" cxnId="{7166E256-50AD-4359-8645-044F8DA444D0}">
      <dgm:prSet/>
      <dgm:spPr/>
      <dgm:t>
        <a:bodyPr/>
        <a:lstStyle/>
        <a:p>
          <a:pPr rtl="1"/>
          <a:endParaRPr lang="ar-IQ"/>
        </a:p>
      </dgm:t>
    </dgm:pt>
    <dgm:pt modelId="{D877DF2E-2A60-4344-8017-60C7042FB65B}" type="pres">
      <dgm:prSet presAssocID="{95D93C64-5EE5-4477-9D57-7D54B9E89E30}" presName="Name0" presStyleCnt="0">
        <dgm:presLayoutVars>
          <dgm:chMax val="7"/>
          <dgm:dir/>
          <dgm:animLvl val="lvl"/>
          <dgm:resizeHandles val="exact"/>
        </dgm:presLayoutVars>
      </dgm:prSet>
      <dgm:spPr/>
      <dgm:t>
        <a:bodyPr/>
        <a:lstStyle/>
        <a:p>
          <a:pPr rtl="1"/>
          <a:endParaRPr lang="ar-IQ"/>
        </a:p>
      </dgm:t>
    </dgm:pt>
    <dgm:pt modelId="{D352E0C6-9AF5-4C38-B676-03AB9B13F3AF}" type="pres">
      <dgm:prSet presAssocID="{9A2EDB4F-7EB3-4B89-97CF-D3ED9E5BFAF6}" presName="circle1" presStyleLbl="node1" presStyleIdx="0" presStyleCnt="1"/>
      <dgm:spPr/>
    </dgm:pt>
    <dgm:pt modelId="{B7CD7FE7-A2A3-42B3-AC42-4E24DC183EF5}" type="pres">
      <dgm:prSet presAssocID="{9A2EDB4F-7EB3-4B89-97CF-D3ED9E5BFAF6}" presName="space" presStyleCnt="0"/>
      <dgm:spPr/>
    </dgm:pt>
    <dgm:pt modelId="{B82D1836-466A-48A1-A44F-CCE94E2E51CC}" type="pres">
      <dgm:prSet presAssocID="{9A2EDB4F-7EB3-4B89-97CF-D3ED9E5BFAF6}" presName="rect1" presStyleLbl="alignAcc1" presStyleIdx="0" presStyleCnt="1"/>
      <dgm:spPr/>
      <dgm:t>
        <a:bodyPr/>
        <a:lstStyle/>
        <a:p>
          <a:pPr rtl="1"/>
          <a:endParaRPr lang="ar-IQ"/>
        </a:p>
      </dgm:t>
    </dgm:pt>
    <dgm:pt modelId="{DEF490D4-43D4-42B1-B55C-D48C33659354}" type="pres">
      <dgm:prSet presAssocID="{9A2EDB4F-7EB3-4B89-97CF-D3ED9E5BFAF6}" presName="rect1ParTxNoCh" presStyleLbl="alignAcc1" presStyleIdx="0" presStyleCnt="1">
        <dgm:presLayoutVars>
          <dgm:chMax val="1"/>
          <dgm:bulletEnabled val="1"/>
        </dgm:presLayoutVars>
      </dgm:prSet>
      <dgm:spPr/>
      <dgm:t>
        <a:bodyPr/>
        <a:lstStyle/>
        <a:p>
          <a:pPr rtl="1"/>
          <a:endParaRPr lang="ar-IQ"/>
        </a:p>
      </dgm:t>
    </dgm:pt>
  </dgm:ptLst>
  <dgm:cxnLst>
    <dgm:cxn modelId="{B215F7AE-FCE0-43DD-9FE0-A276DD05DA17}" type="presOf" srcId="{9A2EDB4F-7EB3-4B89-97CF-D3ED9E5BFAF6}" destId="{B82D1836-466A-48A1-A44F-CCE94E2E51CC}" srcOrd="0" destOrd="0" presId="urn:microsoft.com/office/officeart/2005/8/layout/target3"/>
    <dgm:cxn modelId="{B9879CF0-3168-4424-BDDE-A596B7B1AB02}" type="presOf" srcId="{95D93C64-5EE5-4477-9D57-7D54B9E89E30}" destId="{D877DF2E-2A60-4344-8017-60C7042FB65B}" srcOrd="0" destOrd="0" presId="urn:microsoft.com/office/officeart/2005/8/layout/target3"/>
    <dgm:cxn modelId="{7166E256-50AD-4359-8645-044F8DA444D0}" srcId="{95D93C64-5EE5-4477-9D57-7D54B9E89E30}" destId="{9A2EDB4F-7EB3-4B89-97CF-D3ED9E5BFAF6}" srcOrd="0" destOrd="0" parTransId="{A727A025-ED4A-499F-B99E-826C0042A5B3}" sibTransId="{5B5AAC79-463B-452E-AF68-C8A26B070295}"/>
    <dgm:cxn modelId="{26E3BF5E-A008-4692-8BE0-0CF1CB70D0E6}" type="presOf" srcId="{9A2EDB4F-7EB3-4B89-97CF-D3ED9E5BFAF6}" destId="{DEF490D4-43D4-42B1-B55C-D48C33659354}" srcOrd="1" destOrd="0" presId="urn:microsoft.com/office/officeart/2005/8/layout/target3"/>
    <dgm:cxn modelId="{CF2125D0-A295-4DDA-AE5D-5E2FB838D518}" type="presParOf" srcId="{D877DF2E-2A60-4344-8017-60C7042FB65B}" destId="{D352E0C6-9AF5-4C38-B676-03AB9B13F3AF}" srcOrd="0" destOrd="0" presId="urn:microsoft.com/office/officeart/2005/8/layout/target3"/>
    <dgm:cxn modelId="{CC3A3872-BB85-4845-B5B1-BCFD81847055}" type="presParOf" srcId="{D877DF2E-2A60-4344-8017-60C7042FB65B}" destId="{B7CD7FE7-A2A3-42B3-AC42-4E24DC183EF5}" srcOrd="1" destOrd="0" presId="urn:microsoft.com/office/officeart/2005/8/layout/target3"/>
    <dgm:cxn modelId="{434C0695-D701-4A63-AD6C-8D8E5914360C}" type="presParOf" srcId="{D877DF2E-2A60-4344-8017-60C7042FB65B}" destId="{B82D1836-466A-48A1-A44F-CCE94E2E51CC}" srcOrd="2" destOrd="0" presId="urn:microsoft.com/office/officeart/2005/8/layout/target3"/>
    <dgm:cxn modelId="{7E02A141-FA4C-43E0-BF0D-3F0BF507B0AC}" type="presParOf" srcId="{D877DF2E-2A60-4344-8017-60C7042FB65B}" destId="{DEF490D4-43D4-42B1-B55C-D48C3365935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DA7D974-CBA6-445A-88E1-122D44EC5B8F}"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63A737D8-0FF9-4721-B606-30FDC15FE891}">
      <dgm:prSet>
        <dgm:style>
          <a:lnRef idx="1">
            <a:schemeClr val="accent2"/>
          </a:lnRef>
          <a:fillRef idx="2">
            <a:schemeClr val="accent2"/>
          </a:fillRef>
          <a:effectRef idx="1">
            <a:schemeClr val="accent2"/>
          </a:effectRef>
          <a:fontRef idx="minor">
            <a:schemeClr val="dk1"/>
          </a:fontRef>
        </dgm:style>
      </dgm:prSet>
      <dgm:spPr/>
      <dgm:t>
        <a:bodyPr/>
        <a:lstStyle/>
        <a:p>
          <a:pPr rtl="1"/>
          <a:r>
            <a:rPr lang="ar-SA" b="1" dirty="0" smtClean="0"/>
            <a:t>مهمات مدير المدرسة</a:t>
          </a:r>
          <a:endParaRPr lang="ar-SA" dirty="0"/>
        </a:p>
      </dgm:t>
    </dgm:pt>
    <dgm:pt modelId="{8348F278-30D8-4666-9CBF-51AED073B2DE}" type="parTrans" cxnId="{0BC60DC1-A5B3-4A51-AD58-826FB2C1AE74}">
      <dgm:prSet/>
      <dgm:spPr/>
      <dgm:t>
        <a:bodyPr/>
        <a:lstStyle/>
        <a:p>
          <a:pPr rtl="1"/>
          <a:endParaRPr lang="ar-SA"/>
        </a:p>
      </dgm:t>
    </dgm:pt>
    <dgm:pt modelId="{F769E28D-0353-4652-B534-03845715DF92}" type="sibTrans" cxnId="{0BC60DC1-A5B3-4A51-AD58-826FB2C1AE74}">
      <dgm:prSet/>
      <dgm:spPr/>
      <dgm:t>
        <a:bodyPr/>
        <a:lstStyle/>
        <a:p>
          <a:pPr rtl="1"/>
          <a:endParaRPr lang="ar-SA"/>
        </a:p>
      </dgm:t>
    </dgm:pt>
    <dgm:pt modelId="{9E10E64C-8F2E-48BF-A710-54316F0B4640}" type="pres">
      <dgm:prSet presAssocID="{BDA7D974-CBA6-445A-88E1-122D44EC5B8F}" presName="compositeShape" presStyleCnt="0">
        <dgm:presLayoutVars>
          <dgm:chMax val="7"/>
          <dgm:dir/>
          <dgm:resizeHandles val="exact"/>
        </dgm:presLayoutVars>
      </dgm:prSet>
      <dgm:spPr/>
      <dgm:t>
        <a:bodyPr/>
        <a:lstStyle/>
        <a:p>
          <a:pPr rtl="1"/>
          <a:endParaRPr lang="ar-SA"/>
        </a:p>
      </dgm:t>
    </dgm:pt>
    <dgm:pt modelId="{75130CBB-344A-4A83-AC6E-C1DC682775D9}" type="pres">
      <dgm:prSet presAssocID="{63A737D8-0FF9-4721-B606-30FDC15FE891}" presName="circ1TxSh" presStyleLbl="vennNode1" presStyleIdx="0" presStyleCnt="1" custScaleX="490628"/>
      <dgm:spPr/>
      <dgm:t>
        <a:bodyPr/>
        <a:lstStyle/>
        <a:p>
          <a:pPr rtl="1"/>
          <a:endParaRPr lang="ar-SA"/>
        </a:p>
      </dgm:t>
    </dgm:pt>
  </dgm:ptLst>
  <dgm:cxnLst>
    <dgm:cxn modelId="{0BC60DC1-A5B3-4A51-AD58-826FB2C1AE74}" srcId="{BDA7D974-CBA6-445A-88E1-122D44EC5B8F}" destId="{63A737D8-0FF9-4721-B606-30FDC15FE891}" srcOrd="0" destOrd="0" parTransId="{8348F278-30D8-4666-9CBF-51AED073B2DE}" sibTransId="{F769E28D-0353-4652-B534-03845715DF92}"/>
    <dgm:cxn modelId="{8A79C37C-D330-48FD-8952-4D85A92EEB1E}" type="presOf" srcId="{BDA7D974-CBA6-445A-88E1-122D44EC5B8F}" destId="{9E10E64C-8F2E-48BF-A710-54316F0B4640}" srcOrd="0" destOrd="0" presId="urn:microsoft.com/office/officeart/2005/8/layout/venn1"/>
    <dgm:cxn modelId="{BEDD11EC-22C0-41CF-805C-51E8730DABB7}" type="presOf" srcId="{63A737D8-0FF9-4721-B606-30FDC15FE891}" destId="{75130CBB-344A-4A83-AC6E-C1DC682775D9}" srcOrd="0" destOrd="0" presId="urn:microsoft.com/office/officeart/2005/8/layout/venn1"/>
    <dgm:cxn modelId="{DD9D2FF0-7780-4928-9DCC-2FAE478877B6}" type="presParOf" srcId="{9E10E64C-8F2E-48BF-A710-54316F0B4640}" destId="{75130CBB-344A-4A83-AC6E-C1DC682775D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61CDD4-81D9-408F-A308-46D6090536B6}" type="doc">
      <dgm:prSet loTypeId="urn:microsoft.com/office/officeart/2005/8/layout/target3" loCatId="relationship" qsTypeId="urn:microsoft.com/office/officeart/2005/8/quickstyle/simple1" qsCatId="simple" csTypeId="urn:microsoft.com/office/officeart/2005/8/colors/colorful2" csCatId="colorful" phldr="1"/>
      <dgm:spPr/>
      <dgm:t>
        <a:bodyPr/>
        <a:lstStyle/>
        <a:p>
          <a:pPr rtl="1"/>
          <a:endParaRPr lang="ar-IQ"/>
        </a:p>
      </dgm:t>
    </dgm:pt>
    <dgm:pt modelId="{9A6E87A3-1D8A-4819-9F71-41E9E95AFA0D}">
      <dgm:prSet custT="1"/>
      <dgm:spPr/>
      <dgm:t>
        <a:bodyPr/>
        <a:lstStyle/>
        <a:p>
          <a:pPr rtl="1"/>
          <a:r>
            <a:rPr lang="ar-IQ" sz="4000" dirty="0" smtClean="0">
              <a:effectLst/>
              <a:latin typeface="Calibri"/>
              <a:ea typeface="Calibri"/>
              <a:cs typeface="Arial"/>
            </a:rPr>
            <a:t>مجالات العمل الفني للمدير</a:t>
          </a:r>
          <a:r>
            <a:rPr lang="ar-SA" sz="4000" b="1" dirty="0" smtClean="0"/>
            <a:t/>
          </a:r>
          <a:br>
            <a:rPr lang="ar-SA" sz="4000" b="1" dirty="0" smtClean="0"/>
          </a:br>
          <a:endParaRPr lang="ar-IQ" sz="4000" dirty="0"/>
        </a:p>
      </dgm:t>
    </dgm:pt>
    <dgm:pt modelId="{923B1E97-ED59-446D-B128-25AA1F43137C}" type="parTrans" cxnId="{0A8BD370-6989-482C-BE13-1D1994511B83}">
      <dgm:prSet/>
      <dgm:spPr/>
      <dgm:t>
        <a:bodyPr/>
        <a:lstStyle/>
        <a:p>
          <a:pPr rtl="1"/>
          <a:endParaRPr lang="ar-IQ"/>
        </a:p>
      </dgm:t>
    </dgm:pt>
    <dgm:pt modelId="{20337AE5-C9FE-42F8-B656-4F2F03E7CC50}" type="sibTrans" cxnId="{0A8BD370-6989-482C-BE13-1D1994511B83}">
      <dgm:prSet/>
      <dgm:spPr/>
      <dgm:t>
        <a:bodyPr/>
        <a:lstStyle/>
        <a:p>
          <a:pPr rtl="1"/>
          <a:endParaRPr lang="ar-IQ"/>
        </a:p>
      </dgm:t>
    </dgm:pt>
    <dgm:pt modelId="{D3699E9F-22EF-4B6E-8D96-765D494B2903}" type="pres">
      <dgm:prSet presAssocID="{0161CDD4-81D9-408F-A308-46D6090536B6}" presName="Name0" presStyleCnt="0">
        <dgm:presLayoutVars>
          <dgm:chMax val="7"/>
          <dgm:dir/>
          <dgm:animLvl val="lvl"/>
          <dgm:resizeHandles val="exact"/>
        </dgm:presLayoutVars>
      </dgm:prSet>
      <dgm:spPr/>
      <dgm:t>
        <a:bodyPr/>
        <a:lstStyle/>
        <a:p>
          <a:pPr rtl="1"/>
          <a:endParaRPr lang="ar-IQ"/>
        </a:p>
      </dgm:t>
    </dgm:pt>
    <dgm:pt modelId="{744D6EBA-D65C-414F-AB91-38DDCBB72802}" type="pres">
      <dgm:prSet presAssocID="{9A6E87A3-1D8A-4819-9F71-41E9E95AFA0D}" presName="circle1" presStyleLbl="node1" presStyleIdx="0" presStyleCnt="1"/>
      <dgm:spPr/>
    </dgm:pt>
    <dgm:pt modelId="{79EB33A8-76AB-4B02-BCE3-11F2BD261479}" type="pres">
      <dgm:prSet presAssocID="{9A6E87A3-1D8A-4819-9F71-41E9E95AFA0D}" presName="space" presStyleCnt="0"/>
      <dgm:spPr/>
    </dgm:pt>
    <dgm:pt modelId="{C30F612C-4F77-4D76-B091-B290ECDBD5FA}" type="pres">
      <dgm:prSet presAssocID="{9A6E87A3-1D8A-4819-9F71-41E9E95AFA0D}" presName="rect1" presStyleLbl="alignAcc1" presStyleIdx="0" presStyleCnt="1" custScaleY="100000"/>
      <dgm:spPr/>
      <dgm:t>
        <a:bodyPr/>
        <a:lstStyle/>
        <a:p>
          <a:pPr rtl="1"/>
          <a:endParaRPr lang="ar-IQ"/>
        </a:p>
      </dgm:t>
    </dgm:pt>
    <dgm:pt modelId="{59895B9E-AEFE-42A3-B12E-2081DDEE7983}" type="pres">
      <dgm:prSet presAssocID="{9A6E87A3-1D8A-4819-9F71-41E9E95AFA0D}" presName="rect1ParTxNoCh" presStyleLbl="alignAcc1" presStyleIdx="0" presStyleCnt="1">
        <dgm:presLayoutVars>
          <dgm:chMax val="1"/>
          <dgm:bulletEnabled val="1"/>
        </dgm:presLayoutVars>
      </dgm:prSet>
      <dgm:spPr/>
      <dgm:t>
        <a:bodyPr/>
        <a:lstStyle/>
        <a:p>
          <a:pPr rtl="1"/>
          <a:endParaRPr lang="ar-IQ"/>
        </a:p>
      </dgm:t>
    </dgm:pt>
  </dgm:ptLst>
  <dgm:cxnLst>
    <dgm:cxn modelId="{4F213654-064F-41D5-860E-FEC534F04ECB}" type="presOf" srcId="{9A6E87A3-1D8A-4819-9F71-41E9E95AFA0D}" destId="{59895B9E-AEFE-42A3-B12E-2081DDEE7983}" srcOrd="1" destOrd="0" presId="urn:microsoft.com/office/officeart/2005/8/layout/target3"/>
    <dgm:cxn modelId="{F1D79A91-E8C6-450B-A7FE-D1F2483ED717}" type="presOf" srcId="{9A6E87A3-1D8A-4819-9F71-41E9E95AFA0D}" destId="{C30F612C-4F77-4D76-B091-B290ECDBD5FA}" srcOrd="0" destOrd="0" presId="urn:microsoft.com/office/officeart/2005/8/layout/target3"/>
    <dgm:cxn modelId="{0A8BD370-6989-482C-BE13-1D1994511B83}" srcId="{0161CDD4-81D9-408F-A308-46D6090536B6}" destId="{9A6E87A3-1D8A-4819-9F71-41E9E95AFA0D}" srcOrd="0" destOrd="0" parTransId="{923B1E97-ED59-446D-B128-25AA1F43137C}" sibTransId="{20337AE5-C9FE-42F8-B656-4F2F03E7CC50}"/>
    <dgm:cxn modelId="{8080094B-F853-4CB2-83D4-DC147AE01A86}" type="presOf" srcId="{0161CDD4-81D9-408F-A308-46D6090536B6}" destId="{D3699E9F-22EF-4B6E-8D96-765D494B2903}" srcOrd="0" destOrd="0" presId="urn:microsoft.com/office/officeart/2005/8/layout/target3"/>
    <dgm:cxn modelId="{A9691A66-EBFD-4CF3-917E-4214D5EF643A}" type="presParOf" srcId="{D3699E9F-22EF-4B6E-8D96-765D494B2903}" destId="{744D6EBA-D65C-414F-AB91-38DDCBB72802}" srcOrd="0" destOrd="0" presId="urn:microsoft.com/office/officeart/2005/8/layout/target3"/>
    <dgm:cxn modelId="{C1A538C7-CF92-48AB-8117-2D22739DAD02}" type="presParOf" srcId="{D3699E9F-22EF-4B6E-8D96-765D494B2903}" destId="{79EB33A8-76AB-4B02-BCE3-11F2BD261479}" srcOrd="1" destOrd="0" presId="urn:microsoft.com/office/officeart/2005/8/layout/target3"/>
    <dgm:cxn modelId="{895CD742-942E-4F42-BDA7-2FA24BBF0A2A}" type="presParOf" srcId="{D3699E9F-22EF-4B6E-8D96-765D494B2903}" destId="{C30F612C-4F77-4D76-B091-B290ECDBD5FA}" srcOrd="2" destOrd="0" presId="urn:microsoft.com/office/officeart/2005/8/layout/target3"/>
    <dgm:cxn modelId="{FC0F88A7-E43B-4F1F-9085-89658801D13D}" type="presParOf" srcId="{D3699E9F-22EF-4B6E-8D96-765D494B2903}" destId="{59895B9E-AEFE-42A3-B12E-2081DDEE798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27240FB-FAC1-45B9-BB73-56590C716F03}"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AE5108B8-5FCD-47A7-AB83-E6F92ACA90E2}">
      <dgm:prSet/>
      <dgm:spPr/>
      <dgm:t>
        <a:bodyPr/>
        <a:lstStyle/>
        <a:p>
          <a:pPr rtl="1"/>
          <a:r>
            <a:rPr lang="ar-SA" b="1" dirty="0" smtClean="0"/>
            <a:t>كفايات مدير المدرسة</a:t>
          </a:r>
          <a:endParaRPr lang="ar-SA" dirty="0"/>
        </a:p>
      </dgm:t>
    </dgm:pt>
    <dgm:pt modelId="{2BFA5F6E-0B9E-413F-9BC9-E70397B6E189}" type="parTrans" cxnId="{45AC4B67-E097-447D-B934-B8831D162A5A}">
      <dgm:prSet/>
      <dgm:spPr/>
      <dgm:t>
        <a:bodyPr/>
        <a:lstStyle/>
        <a:p>
          <a:pPr rtl="1"/>
          <a:endParaRPr lang="ar-SA"/>
        </a:p>
      </dgm:t>
    </dgm:pt>
    <dgm:pt modelId="{A79A3F81-8C55-4EF4-8712-33FED82FE0B8}" type="sibTrans" cxnId="{45AC4B67-E097-447D-B934-B8831D162A5A}">
      <dgm:prSet/>
      <dgm:spPr/>
      <dgm:t>
        <a:bodyPr/>
        <a:lstStyle/>
        <a:p>
          <a:pPr rtl="1"/>
          <a:endParaRPr lang="ar-SA"/>
        </a:p>
      </dgm:t>
    </dgm:pt>
    <dgm:pt modelId="{A09A5B8F-7246-4B93-98DC-F2B67CA72393}" type="pres">
      <dgm:prSet presAssocID="{027240FB-FAC1-45B9-BB73-56590C716F03}" presName="compositeShape" presStyleCnt="0">
        <dgm:presLayoutVars>
          <dgm:chMax val="7"/>
          <dgm:dir/>
          <dgm:resizeHandles val="exact"/>
        </dgm:presLayoutVars>
      </dgm:prSet>
      <dgm:spPr/>
      <dgm:t>
        <a:bodyPr/>
        <a:lstStyle/>
        <a:p>
          <a:pPr rtl="1"/>
          <a:endParaRPr lang="ar-SA"/>
        </a:p>
      </dgm:t>
    </dgm:pt>
    <dgm:pt modelId="{CDA0C3D1-15C7-4102-BD0A-076A25EE811D}" type="pres">
      <dgm:prSet presAssocID="{AE5108B8-5FCD-47A7-AB83-E6F92ACA90E2}" presName="circ1TxSh" presStyleLbl="vennNode1" presStyleIdx="0" presStyleCnt="1" custScaleX="528726"/>
      <dgm:spPr/>
      <dgm:t>
        <a:bodyPr/>
        <a:lstStyle/>
        <a:p>
          <a:pPr rtl="1"/>
          <a:endParaRPr lang="ar-SA"/>
        </a:p>
      </dgm:t>
    </dgm:pt>
  </dgm:ptLst>
  <dgm:cxnLst>
    <dgm:cxn modelId="{B7259C40-3608-4263-BD2C-C027D88DAA5F}" type="presOf" srcId="{027240FB-FAC1-45B9-BB73-56590C716F03}" destId="{A09A5B8F-7246-4B93-98DC-F2B67CA72393}" srcOrd="0" destOrd="0" presId="urn:microsoft.com/office/officeart/2005/8/layout/venn1"/>
    <dgm:cxn modelId="{45AC4B67-E097-447D-B934-B8831D162A5A}" srcId="{027240FB-FAC1-45B9-BB73-56590C716F03}" destId="{AE5108B8-5FCD-47A7-AB83-E6F92ACA90E2}" srcOrd="0" destOrd="0" parTransId="{2BFA5F6E-0B9E-413F-9BC9-E70397B6E189}" sibTransId="{A79A3F81-8C55-4EF4-8712-33FED82FE0B8}"/>
    <dgm:cxn modelId="{8D6F3CD5-5531-4717-B330-0431EC23B028}" type="presOf" srcId="{AE5108B8-5FCD-47A7-AB83-E6F92ACA90E2}" destId="{CDA0C3D1-15C7-4102-BD0A-076A25EE811D}" srcOrd="0" destOrd="0" presId="urn:microsoft.com/office/officeart/2005/8/layout/venn1"/>
    <dgm:cxn modelId="{42466055-7F3A-4900-ADB7-E5A7297833E5}" type="presParOf" srcId="{A09A5B8F-7246-4B93-98DC-F2B67CA72393}" destId="{CDA0C3D1-15C7-4102-BD0A-076A25EE811D}"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E753238-3039-45AF-A17B-C59DFA47BDB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59B6127A-B6C3-4140-90E1-E12FB8510D5D}">
      <dgm:prSet/>
      <dgm:spPr/>
      <dgm:t>
        <a:bodyPr/>
        <a:lstStyle/>
        <a:p>
          <a:pPr rtl="1"/>
          <a:r>
            <a:rPr lang="ar-SA" b="1" dirty="0" smtClean="0"/>
            <a:t>مهمات الادارة التربوية (وظائف الادارة)</a:t>
          </a:r>
          <a:endParaRPr lang="ar-SA" dirty="0"/>
        </a:p>
      </dgm:t>
    </dgm:pt>
    <dgm:pt modelId="{6BE9C6E5-6007-41E7-8070-6088CFAE776F}" type="parTrans" cxnId="{3B18E6C5-6285-4AA2-9817-906D7ED689CB}">
      <dgm:prSet/>
      <dgm:spPr/>
      <dgm:t>
        <a:bodyPr/>
        <a:lstStyle/>
        <a:p>
          <a:pPr rtl="1"/>
          <a:endParaRPr lang="ar-SA"/>
        </a:p>
      </dgm:t>
    </dgm:pt>
    <dgm:pt modelId="{E270107F-40FB-407D-958D-CBE975FD426D}" type="sibTrans" cxnId="{3B18E6C5-6285-4AA2-9817-906D7ED689CB}">
      <dgm:prSet/>
      <dgm:spPr/>
      <dgm:t>
        <a:bodyPr/>
        <a:lstStyle/>
        <a:p>
          <a:pPr rtl="1"/>
          <a:endParaRPr lang="ar-SA"/>
        </a:p>
      </dgm:t>
    </dgm:pt>
    <dgm:pt modelId="{BE5FD805-F454-44C6-B80F-E2FC923B87DA}" type="pres">
      <dgm:prSet presAssocID="{7E753238-3039-45AF-A17B-C59DFA47BDBB}" presName="compositeShape" presStyleCnt="0">
        <dgm:presLayoutVars>
          <dgm:chMax val="7"/>
          <dgm:dir/>
          <dgm:resizeHandles val="exact"/>
        </dgm:presLayoutVars>
      </dgm:prSet>
      <dgm:spPr/>
      <dgm:t>
        <a:bodyPr/>
        <a:lstStyle/>
        <a:p>
          <a:pPr rtl="1"/>
          <a:endParaRPr lang="ar-SA"/>
        </a:p>
      </dgm:t>
    </dgm:pt>
    <dgm:pt modelId="{7A7300DC-1D6F-41C5-A9CC-EE832D651E9E}" type="pres">
      <dgm:prSet presAssocID="{59B6127A-B6C3-4140-90E1-E12FB8510D5D}" presName="circ1TxSh" presStyleLbl="vennNode1" presStyleIdx="0" presStyleCnt="1" custScaleX="574502"/>
      <dgm:spPr/>
      <dgm:t>
        <a:bodyPr/>
        <a:lstStyle/>
        <a:p>
          <a:pPr rtl="1"/>
          <a:endParaRPr lang="ar-SA"/>
        </a:p>
      </dgm:t>
    </dgm:pt>
  </dgm:ptLst>
  <dgm:cxnLst>
    <dgm:cxn modelId="{B941B830-28BA-4F19-B8E5-6531B269AF57}" type="presOf" srcId="{59B6127A-B6C3-4140-90E1-E12FB8510D5D}" destId="{7A7300DC-1D6F-41C5-A9CC-EE832D651E9E}" srcOrd="0" destOrd="0" presId="urn:microsoft.com/office/officeart/2005/8/layout/venn1"/>
    <dgm:cxn modelId="{3B18E6C5-6285-4AA2-9817-906D7ED689CB}" srcId="{7E753238-3039-45AF-A17B-C59DFA47BDBB}" destId="{59B6127A-B6C3-4140-90E1-E12FB8510D5D}" srcOrd="0" destOrd="0" parTransId="{6BE9C6E5-6007-41E7-8070-6088CFAE776F}" sibTransId="{E270107F-40FB-407D-958D-CBE975FD426D}"/>
    <dgm:cxn modelId="{E2E27C1D-4A22-4D1A-B11E-851C8546C047}" type="presOf" srcId="{7E753238-3039-45AF-A17B-C59DFA47BDBB}" destId="{BE5FD805-F454-44C6-B80F-E2FC923B87DA}" srcOrd="0" destOrd="0" presId="urn:microsoft.com/office/officeart/2005/8/layout/venn1"/>
    <dgm:cxn modelId="{A3538320-A918-4555-AF68-5B75B0C6D3BF}" type="presParOf" srcId="{BE5FD805-F454-44C6-B80F-E2FC923B87DA}" destId="{7A7300DC-1D6F-41C5-A9CC-EE832D651E9E}"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EBF54F0-CEC7-4A6A-A05D-14A041005FE4}" type="doc">
      <dgm:prSet loTypeId="urn:microsoft.com/office/officeart/2005/8/layout/venn1" loCatId="relationship" qsTypeId="urn:microsoft.com/office/officeart/2005/8/quickstyle/3d5" qsCatId="3D" csTypeId="urn:microsoft.com/office/officeart/2005/8/colors/accent1_2" csCatId="accent1" phldr="1"/>
      <dgm:spPr/>
      <dgm:t>
        <a:bodyPr/>
        <a:lstStyle/>
        <a:p>
          <a:pPr rtl="1"/>
          <a:endParaRPr lang="ar-SA"/>
        </a:p>
      </dgm:t>
    </dgm:pt>
    <dgm:pt modelId="{1CD5663D-C57D-4863-B66C-98FF070561B8}">
      <dgm:prSet/>
      <dgm:spPr>
        <a:solidFill>
          <a:srgbClr val="FFFF00">
            <a:alpha val="50000"/>
          </a:srgbClr>
        </a:solidFill>
      </dgm:spPr>
      <dgm:t>
        <a:bodyPr/>
        <a:lstStyle/>
        <a:p>
          <a:pPr rtl="1"/>
          <a:r>
            <a:rPr lang="ar-SA" b="1" dirty="0" smtClean="0"/>
            <a:t>تطوير الادارية التربوية .</a:t>
          </a:r>
          <a:endParaRPr lang="ar-SA" dirty="0"/>
        </a:p>
      </dgm:t>
    </dgm:pt>
    <dgm:pt modelId="{D0FCF9AB-EE53-4614-A449-FAC38486EA6B}" type="parTrans" cxnId="{70AC087F-BE6C-43D1-9D0C-0C2A1E1E9BD0}">
      <dgm:prSet/>
      <dgm:spPr/>
      <dgm:t>
        <a:bodyPr/>
        <a:lstStyle/>
        <a:p>
          <a:pPr rtl="1"/>
          <a:endParaRPr lang="ar-SA"/>
        </a:p>
      </dgm:t>
    </dgm:pt>
    <dgm:pt modelId="{17EB4C29-677B-45C1-A54D-A44CC2E198CB}" type="sibTrans" cxnId="{70AC087F-BE6C-43D1-9D0C-0C2A1E1E9BD0}">
      <dgm:prSet/>
      <dgm:spPr/>
      <dgm:t>
        <a:bodyPr/>
        <a:lstStyle/>
        <a:p>
          <a:pPr rtl="1"/>
          <a:endParaRPr lang="ar-SA"/>
        </a:p>
      </dgm:t>
    </dgm:pt>
    <dgm:pt modelId="{0204C539-9288-401B-9BB0-EF79F2192307}" type="pres">
      <dgm:prSet presAssocID="{0EBF54F0-CEC7-4A6A-A05D-14A041005FE4}" presName="compositeShape" presStyleCnt="0">
        <dgm:presLayoutVars>
          <dgm:chMax val="7"/>
          <dgm:dir/>
          <dgm:resizeHandles val="exact"/>
        </dgm:presLayoutVars>
      </dgm:prSet>
      <dgm:spPr/>
    </dgm:pt>
    <dgm:pt modelId="{1B9A9BBD-BDF8-4CB7-9D95-5AA8E6831F3E}" type="pres">
      <dgm:prSet presAssocID="{1CD5663D-C57D-4863-B66C-98FF070561B8}" presName="circ1TxSh" presStyleLbl="vennNode1" presStyleIdx="0" presStyleCnt="1" custScaleX="528726"/>
      <dgm:spPr/>
    </dgm:pt>
  </dgm:ptLst>
  <dgm:cxnLst>
    <dgm:cxn modelId="{352AB55D-6DB8-4722-91F1-960ED45D0E16}" type="presOf" srcId="{1CD5663D-C57D-4863-B66C-98FF070561B8}" destId="{1B9A9BBD-BDF8-4CB7-9D95-5AA8E6831F3E}" srcOrd="0" destOrd="0" presId="urn:microsoft.com/office/officeart/2005/8/layout/venn1"/>
    <dgm:cxn modelId="{70AC087F-BE6C-43D1-9D0C-0C2A1E1E9BD0}" srcId="{0EBF54F0-CEC7-4A6A-A05D-14A041005FE4}" destId="{1CD5663D-C57D-4863-B66C-98FF070561B8}" srcOrd="0" destOrd="0" parTransId="{D0FCF9AB-EE53-4614-A449-FAC38486EA6B}" sibTransId="{17EB4C29-677B-45C1-A54D-A44CC2E198CB}"/>
    <dgm:cxn modelId="{FCAFC71D-5D5C-4826-A9C9-E5CD89A5FE3E}" type="presOf" srcId="{0EBF54F0-CEC7-4A6A-A05D-14A041005FE4}" destId="{0204C539-9288-401B-9BB0-EF79F2192307}" srcOrd="0" destOrd="0" presId="urn:microsoft.com/office/officeart/2005/8/layout/venn1"/>
    <dgm:cxn modelId="{F21BBB2D-7D1E-4190-A79F-7D4A63855B32}" type="presParOf" srcId="{0204C539-9288-401B-9BB0-EF79F2192307}" destId="{1B9A9BBD-BDF8-4CB7-9D95-5AA8E6831F3E}"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E3035E6-E5FB-499E-9C6A-6168E83C1BDF}"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B2C08AF8-0335-4DB2-A9F3-897A8393B2CF}">
      <dgm:prSet/>
      <dgm:spPr/>
      <dgm:t>
        <a:bodyPr/>
        <a:lstStyle/>
        <a:p>
          <a:pPr rtl="1"/>
          <a:r>
            <a:rPr lang="ar-SA" b="1" smtClean="0"/>
            <a:t>صفات الاداري الناجح</a:t>
          </a:r>
          <a:endParaRPr lang="ar-SA"/>
        </a:p>
      </dgm:t>
    </dgm:pt>
    <dgm:pt modelId="{904672FF-7ADB-48E8-95E3-36C10037AEEC}" type="parTrans" cxnId="{0B5DDE53-256B-4993-BF33-D496DDFF53FB}">
      <dgm:prSet/>
      <dgm:spPr/>
      <dgm:t>
        <a:bodyPr/>
        <a:lstStyle/>
        <a:p>
          <a:pPr rtl="1"/>
          <a:endParaRPr lang="ar-SA"/>
        </a:p>
      </dgm:t>
    </dgm:pt>
    <dgm:pt modelId="{6661312E-68E8-4496-B857-D45D761F915A}" type="sibTrans" cxnId="{0B5DDE53-256B-4993-BF33-D496DDFF53FB}">
      <dgm:prSet/>
      <dgm:spPr/>
      <dgm:t>
        <a:bodyPr/>
        <a:lstStyle/>
        <a:p>
          <a:pPr rtl="1"/>
          <a:endParaRPr lang="ar-SA"/>
        </a:p>
      </dgm:t>
    </dgm:pt>
    <dgm:pt modelId="{012F7309-878B-4CF3-8125-B23224A1B2F3}" type="pres">
      <dgm:prSet presAssocID="{4E3035E6-E5FB-499E-9C6A-6168E83C1BDF}" presName="compositeShape" presStyleCnt="0">
        <dgm:presLayoutVars>
          <dgm:chMax val="7"/>
          <dgm:dir/>
          <dgm:resizeHandles val="exact"/>
        </dgm:presLayoutVars>
      </dgm:prSet>
      <dgm:spPr/>
    </dgm:pt>
    <dgm:pt modelId="{CAE3E683-C3F2-41E7-B2D4-D9C9C9301267}" type="pres">
      <dgm:prSet presAssocID="{B2C08AF8-0335-4DB2-A9F3-897A8393B2CF}" presName="circ1TxSh" presStyleLbl="vennNode1" presStyleIdx="0" presStyleCnt="1" custScaleX="528726" custScaleY="61037"/>
      <dgm:spPr/>
    </dgm:pt>
  </dgm:ptLst>
  <dgm:cxnLst>
    <dgm:cxn modelId="{49570426-3140-4E8A-8A81-26958043F5F8}" type="presOf" srcId="{B2C08AF8-0335-4DB2-A9F3-897A8393B2CF}" destId="{CAE3E683-C3F2-41E7-B2D4-D9C9C9301267}" srcOrd="0" destOrd="0" presId="urn:microsoft.com/office/officeart/2005/8/layout/venn1"/>
    <dgm:cxn modelId="{182BCD50-24B7-418B-86E0-DBF6386B0249}" type="presOf" srcId="{4E3035E6-E5FB-499E-9C6A-6168E83C1BDF}" destId="{012F7309-878B-4CF3-8125-B23224A1B2F3}" srcOrd="0" destOrd="0" presId="urn:microsoft.com/office/officeart/2005/8/layout/venn1"/>
    <dgm:cxn modelId="{0B5DDE53-256B-4993-BF33-D496DDFF53FB}" srcId="{4E3035E6-E5FB-499E-9C6A-6168E83C1BDF}" destId="{B2C08AF8-0335-4DB2-A9F3-897A8393B2CF}" srcOrd="0" destOrd="0" parTransId="{904672FF-7ADB-48E8-95E3-36C10037AEEC}" sibTransId="{6661312E-68E8-4496-B857-D45D761F915A}"/>
    <dgm:cxn modelId="{6D5A94A5-A88F-4E75-8798-6CA2D5F79F5E}" type="presParOf" srcId="{012F7309-878B-4CF3-8125-B23224A1B2F3}" destId="{CAE3E683-C3F2-41E7-B2D4-D9C9C9301267}"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289CB-6093-4C19-962C-B2580827D85D}" type="doc">
      <dgm:prSet loTypeId="urn:microsoft.com/office/officeart/2005/8/layout/hList7" loCatId="list" qsTypeId="urn:microsoft.com/office/officeart/2005/8/quickstyle/3d9" qsCatId="3D" csTypeId="urn:microsoft.com/office/officeart/2005/8/colors/accent1_2" csCatId="accent1" phldr="1"/>
      <dgm:spPr/>
      <dgm:t>
        <a:bodyPr/>
        <a:lstStyle/>
        <a:p>
          <a:pPr rtl="1"/>
          <a:endParaRPr lang="ar-IQ"/>
        </a:p>
      </dgm:t>
    </dgm:pt>
    <dgm:pt modelId="{6D5D0144-D4BC-4932-80E2-37E853E7C690}">
      <dgm:prSet custT="1"/>
      <dgm:spPr>
        <a:solidFill>
          <a:schemeClr val="tx2">
            <a:lumMod val="20000"/>
            <a:lumOff val="80000"/>
          </a:schemeClr>
        </a:solidFill>
      </dgm:spPr>
      <dgm:t>
        <a:bodyPr/>
        <a:lstStyle/>
        <a:p>
          <a:pPr rtl="1"/>
          <a:r>
            <a:rPr lang="ar-IQ" sz="4400" b="1" dirty="0" smtClean="0">
              <a:solidFill>
                <a:srgbClr val="FF0000"/>
              </a:solidFill>
            </a:rPr>
            <a:t>الدكتور</a:t>
          </a:r>
        </a:p>
        <a:p>
          <a:pPr rtl="1"/>
          <a:r>
            <a:rPr lang="ar-IQ" sz="4400" b="1" dirty="0" smtClean="0">
              <a:solidFill>
                <a:srgbClr val="FF0000"/>
              </a:solidFill>
            </a:rPr>
            <a:t>قاسم الخالدي</a:t>
          </a:r>
          <a:endParaRPr lang="ar-SA" sz="4400" b="1" dirty="0" smtClean="0">
            <a:solidFill>
              <a:srgbClr val="FF0000"/>
            </a:solidFill>
          </a:endParaRPr>
        </a:p>
        <a:p>
          <a:pPr rtl="1"/>
          <a:r>
            <a:rPr lang="ar-SA" sz="3200" b="1" dirty="0" smtClean="0">
              <a:solidFill>
                <a:srgbClr val="002060"/>
              </a:solidFill>
            </a:rPr>
            <a:t>كلية التربية/ القرنة</a:t>
          </a:r>
        </a:p>
        <a:p>
          <a:pPr rtl="1"/>
          <a:r>
            <a:rPr lang="ar-SA" sz="3200" b="1" dirty="0" smtClean="0">
              <a:solidFill>
                <a:srgbClr val="002060"/>
              </a:solidFill>
            </a:rPr>
            <a:t>2018-2019</a:t>
          </a:r>
          <a:endParaRPr lang="ar-IQ" sz="3200" b="1" dirty="0">
            <a:solidFill>
              <a:srgbClr val="002060"/>
            </a:solidFill>
          </a:endParaRPr>
        </a:p>
      </dgm:t>
    </dgm:pt>
    <dgm:pt modelId="{331CFF3E-9029-480C-9093-CE21C606CC38}" type="parTrans" cxnId="{82CF0A8D-9A28-4814-8450-2B527AAABB8E}">
      <dgm:prSet/>
      <dgm:spPr/>
      <dgm:t>
        <a:bodyPr/>
        <a:lstStyle/>
        <a:p>
          <a:pPr rtl="1"/>
          <a:endParaRPr lang="ar-IQ"/>
        </a:p>
      </dgm:t>
    </dgm:pt>
    <dgm:pt modelId="{0D9E7C30-61BD-41E1-980B-23551C8071FA}" type="sibTrans" cxnId="{82CF0A8D-9A28-4814-8450-2B527AAABB8E}">
      <dgm:prSet/>
      <dgm:spPr/>
      <dgm:t>
        <a:bodyPr/>
        <a:lstStyle/>
        <a:p>
          <a:pPr rtl="1"/>
          <a:endParaRPr lang="ar-IQ"/>
        </a:p>
      </dgm:t>
    </dgm:pt>
    <dgm:pt modelId="{571843F2-2DF9-4E6A-B6EA-02AB1B76C2FC}">
      <dgm:prSet custT="1"/>
      <dgm:spPr>
        <a:solidFill>
          <a:srgbClr val="FF0000"/>
        </a:solidFill>
      </dgm:spPr>
      <dgm:t>
        <a:bodyPr/>
        <a:lstStyle/>
        <a:p>
          <a:pPr rtl="1"/>
          <a:r>
            <a:rPr lang="ar-IQ" sz="6000" b="1" dirty="0" smtClean="0">
              <a:solidFill>
                <a:srgbClr val="FFFF00"/>
              </a:solidFill>
            </a:rPr>
            <a:t>اعداد</a:t>
          </a:r>
          <a:endParaRPr lang="ar-IQ" sz="6000" b="1" dirty="0">
            <a:solidFill>
              <a:srgbClr val="FFFF00"/>
            </a:solidFill>
          </a:endParaRPr>
        </a:p>
      </dgm:t>
    </dgm:pt>
    <dgm:pt modelId="{D9331376-8F5C-446E-B707-44F27257E439}" type="parTrans" cxnId="{124D6764-404C-48B3-8FF7-6355C186518B}">
      <dgm:prSet/>
      <dgm:spPr/>
      <dgm:t>
        <a:bodyPr/>
        <a:lstStyle/>
        <a:p>
          <a:pPr rtl="1"/>
          <a:endParaRPr lang="ar-IQ"/>
        </a:p>
      </dgm:t>
    </dgm:pt>
    <dgm:pt modelId="{25DA7B3C-CBA0-4BF0-8158-E22F7C298E6E}" type="sibTrans" cxnId="{124D6764-404C-48B3-8FF7-6355C186518B}">
      <dgm:prSet/>
      <dgm:spPr/>
      <dgm:t>
        <a:bodyPr/>
        <a:lstStyle/>
        <a:p>
          <a:pPr rtl="1"/>
          <a:endParaRPr lang="ar-IQ"/>
        </a:p>
      </dgm:t>
    </dgm:pt>
    <dgm:pt modelId="{039AB74A-A9DF-49FF-BBFD-5B2B420290C6}" type="pres">
      <dgm:prSet presAssocID="{EB4289CB-6093-4C19-962C-B2580827D85D}" presName="Name0" presStyleCnt="0">
        <dgm:presLayoutVars>
          <dgm:dir/>
          <dgm:resizeHandles val="exact"/>
        </dgm:presLayoutVars>
      </dgm:prSet>
      <dgm:spPr/>
      <dgm:t>
        <a:bodyPr/>
        <a:lstStyle/>
        <a:p>
          <a:pPr rtl="1"/>
          <a:endParaRPr lang="ar-IQ"/>
        </a:p>
      </dgm:t>
    </dgm:pt>
    <dgm:pt modelId="{994AFE4A-B42A-42E4-BE6D-A8C78CAE150F}" type="pres">
      <dgm:prSet presAssocID="{EB4289CB-6093-4C19-962C-B2580827D85D}" presName="fgShape" presStyleLbl="fgShp" presStyleIdx="0" presStyleCnt="1"/>
      <dgm:spPr/>
    </dgm:pt>
    <dgm:pt modelId="{768E2F5F-EBEF-4AC7-9474-F86178A6BA54}" type="pres">
      <dgm:prSet presAssocID="{EB4289CB-6093-4C19-962C-B2580827D85D}" presName="linComp" presStyleCnt="0"/>
      <dgm:spPr/>
    </dgm:pt>
    <dgm:pt modelId="{DFE89122-64AD-44BC-A27B-4F2DE0ADA156}" type="pres">
      <dgm:prSet presAssocID="{6D5D0144-D4BC-4932-80E2-37E853E7C690}" presName="compNode" presStyleCnt="0"/>
      <dgm:spPr/>
    </dgm:pt>
    <dgm:pt modelId="{7BF21F91-9C25-444B-A796-34892E136BDF}" type="pres">
      <dgm:prSet presAssocID="{6D5D0144-D4BC-4932-80E2-37E853E7C690}" presName="bkgdShape" presStyleLbl="node1" presStyleIdx="0" presStyleCnt="2" custLinFactNeighborX="850" custLinFactNeighborY="-12195"/>
      <dgm:spPr/>
      <dgm:t>
        <a:bodyPr/>
        <a:lstStyle/>
        <a:p>
          <a:pPr rtl="1"/>
          <a:endParaRPr lang="ar-IQ"/>
        </a:p>
      </dgm:t>
    </dgm:pt>
    <dgm:pt modelId="{A551B96A-A65E-43C4-8F3F-D0E884E9892B}" type="pres">
      <dgm:prSet presAssocID="{6D5D0144-D4BC-4932-80E2-37E853E7C690}" presName="nodeTx" presStyleLbl="node1" presStyleIdx="0" presStyleCnt="2">
        <dgm:presLayoutVars>
          <dgm:bulletEnabled val="1"/>
        </dgm:presLayoutVars>
      </dgm:prSet>
      <dgm:spPr/>
      <dgm:t>
        <a:bodyPr/>
        <a:lstStyle/>
        <a:p>
          <a:pPr rtl="1"/>
          <a:endParaRPr lang="ar-IQ"/>
        </a:p>
      </dgm:t>
    </dgm:pt>
    <dgm:pt modelId="{06E0616F-9C26-4D00-B3A3-56046E6A76D9}" type="pres">
      <dgm:prSet presAssocID="{6D5D0144-D4BC-4932-80E2-37E853E7C690}" presName="invisiNode" presStyleLbl="node1" presStyleIdx="0" presStyleCnt="2"/>
      <dgm:spPr/>
    </dgm:pt>
    <dgm:pt modelId="{7506C834-1F04-4EF2-9414-456765B4CBCA}" type="pres">
      <dgm:prSet presAssocID="{6D5D0144-D4BC-4932-80E2-37E853E7C690}" presName="imagNode" presStyleLbl="fgImgPlace1" presStyleIdx="0" presStyleCnt="2"/>
      <dgm:spPr/>
    </dgm:pt>
    <dgm:pt modelId="{EC2EE486-C540-4DF8-8BD8-C1265DCA774D}" type="pres">
      <dgm:prSet presAssocID="{0D9E7C30-61BD-41E1-980B-23551C8071FA}" presName="sibTrans" presStyleLbl="sibTrans2D1" presStyleIdx="0" presStyleCnt="0"/>
      <dgm:spPr/>
      <dgm:t>
        <a:bodyPr/>
        <a:lstStyle/>
        <a:p>
          <a:pPr rtl="1"/>
          <a:endParaRPr lang="ar-IQ"/>
        </a:p>
      </dgm:t>
    </dgm:pt>
    <dgm:pt modelId="{58E3E772-FDBF-4EE1-AB25-D8AABEF74BF5}" type="pres">
      <dgm:prSet presAssocID="{571843F2-2DF9-4E6A-B6EA-02AB1B76C2FC}" presName="compNode" presStyleCnt="0"/>
      <dgm:spPr/>
    </dgm:pt>
    <dgm:pt modelId="{EB2F7143-0A9A-4945-AE25-2EA4B24F2A8C}" type="pres">
      <dgm:prSet presAssocID="{571843F2-2DF9-4E6A-B6EA-02AB1B76C2FC}" presName="bkgdShape" presStyleLbl="node1" presStyleIdx="1" presStyleCnt="2" custLinFactNeighborX="-3138" custLinFactNeighborY="-17073"/>
      <dgm:spPr/>
      <dgm:t>
        <a:bodyPr/>
        <a:lstStyle/>
        <a:p>
          <a:pPr rtl="1"/>
          <a:endParaRPr lang="ar-IQ"/>
        </a:p>
      </dgm:t>
    </dgm:pt>
    <dgm:pt modelId="{48E0B864-E5C2-4D45-8234-F91082E98A5D}" type="pres">
      <dgm:prSet presAssocID="{571843F2-2DF9-4E6A-B6EA-02AB1B76C2FC}" presName="nodeTx" presStyleLbl="node1" presStyleIdx="1" presStyleCnt="2">
        <dgm:presLayoutVars>
          <dgm:bulletEnabled val="1"/>
        </dgm:presLayoutVars>
      </dgm:prSet>
      <dgm:spPr/>
      <dgm:t>
        <a:bodyPr/>
        <a:lstStyle/>
        <a:p>
          <a:pPr rtl="1"/>
          <a:endParaRPr lang="ar-IQ"/>
        </a:p>
      </dgm:t>
    </dgm:pt>
    <dgm:pt modelId="{766A6E9F-222B-4E72-BB6A-D72B6AEBC9CC}" type="pres">
      <dgm:prSet presAssocID="{571843F2-2DF9-4E6A-B6EA-02AB1B76C2FC}" presName="invisiNode" presStyleLbl="node1" presStyleIdx="1" presStyleCnt="2"/>
      <dgm:spPr/>
    </dgm:pt>
    <dgm:pt modelId="{602A26B9-B047-4830-ADA2-F34C41449B19}" type="pres">
      <dgm:prSet presAssocID="{571843F2-2DF9-4E6A-B6EA-02AB1B76C2FC}" presName="imagNode" presStyleLbl="fgImgPlace1" presStyleIdx="1" presStyleCnt="2"/>
      <dgm:spPr/>
    </dgm:pt>
  </dgm:ptLst>
  <dgm:cxnLst>
    <dgm:cxn modelId="{6A67C67B-9BFF-4AF5-AD35-C3066F29EA9F}" type="presOf" srcId="{571843F2-2DF9-4E6A-B6EA-02AB1B76C2FC}" destId="{EB2F7143-0A9A-4945-AE25-2EA4B24F2A8C}" srcOrd="0" destOrd="0" presId="urn:microsoft.com/office/officeart/2005/8/layout/hList7"/>
    <dgm:cxn modelId="{82CF0A8D-9A28-4814-8450-2B527AAABB8E}" srcId="{EB4289CB-6093-4C19-962C-B2580827D85D}" destId="{6D5D0144-D4BC-4932-80E2-37E853E7C690}" srcOrd="0" destOrd="0" parTransId="{331CFF3E-9029-480C-9093-CE21C606CC38}" sibTransId="{0D9E7C30-61BD-41E1-980B-23551C8071FA}"/>
    <dgm:cxn modelId="{985A0FD7-0EF5-45FB-9821-2FEF2F491814}" type="presOf" srcId="{6D5D0144-D4BC-4932-80E2-37E853E7C690}" destId="{A551B96A-A65E-43C4-8F3F-D0E884E9892B}" srcOrd="1" destOrd="0" presId="urn:microsoft.com/office/officeart/2005/8/layout/hList7"/>
    <dgm:cxn modelId="{124D6764-404C-48B3-8FF7-6355C186518B}" srcId="{EB4289CB-6093-4C19-962C-B2580827D85D}" destId="{571843F2-2DF9-4E6A-B6EA-02AB1B76C2FC}" srcOrd="1" destOrd="0" parTransId="{D9331376-8F5C-446E-B707-44F27257E439}" sibTransId="{25DA7B3C-CBA0-4BF0-8158-E22F7C298E6E}"/>
    <dgm:cxn modelId="{D61DC153-DF9D-49BC-AC7D-C4B2F0F1D543}" type="presOf" srcId="{571843F2-2DF9-4E6A-B6EA-02AB1B76C2FC}" destId="{48E0B864-E5C2-4D45-8234-F91082E98A5D}" srcOrd="1" destOrd="0" presId="urn:microsoft.com/office/officeart/2005/8/layout/hList7"/>
    <dgm:cxn modelId="{A60DDAE0-F4C0-4B66-956C-A053B0DEB7CC}" type="presOf" srcId="{EB4289CB-6093-4C19-962C-B2580827D85D}" destId="{039AB74A-A9DF-49FF-BBFD-5B2B420290C6}" srcOrd="0" destOrd="0" presId="urn:microsoft.com/office/officeart/2005/8/layout/hList7"/>
    <dgm:cxn modelId="{62EE8132-653A-4C40-89BE-F0AF4013E43A}" type="presOf" srcId="{0D9E7C30-61BD-41E1-980B-23551C8071FA}" destId="{EC2EE486-C540-4DF8-8BD8-C1265DCA774D}" srcOrd="0" destOrd="0" presId="urn:microsoft.com/office/officeart/2005/8/layout/hList7"/>
    <dgm:cxn modelId="{13258999-C88E-4923-AB6A-EEF1C360A470}" type="presOf" srcId="{6D5D0144-D4BC-4932-80E2-37E853E7C690}" destId="{7BF21F91-9C25-444B-A796-34892E136BDF}" srcOrd="0" destOrd="0" presId="urn:microsoft.com/office/officeart/2005/8/layout/hList7"/>
    <dgm:cxn modelId="{AEBAFD02-5323-459D-8A1F-0D2F764CA1D9}" type="presParOf" srcId="{039AB74A-A9DF-49FF-BBFD-5B2B420290C6}" destId="{994AFE4A-B42A-42E4-BE6D-A8C78CAE150F}" srcOrd="0" destOrd="0" presId="urn:microsoft.com/office/officeart/2005/8/layout/hList7"/>
    <dgm:cxn modelId="{4930285F-A8C2-4A15-980E-635550A11830}" type="presParOf" srcId="{039AB74A-A9DF-49FF-BBFD-5B2B420290C6}" destId="{768E2F5F-EBEF-4AC7-9474-F86178A6BA54}" srcOrd="1" destOrd="0" presId="urn:microsoft.com/office/officeart/2005/8/layout/hList7"/>
    <dgm:cxn modelId="{70224A09-9603-4BD7-A0D4-5B53DAE4B48E}" type="presParOf" srcId="{768E2F5F-EBEF-4AC7-9474-F86178A6BA54}" destId="{DFE89122-64AD-44BC-A27B-4F2DE0ADA156}" srcOrd="0" destOrd="0" presId="urn:microsoft.com/office/officeart/2005/8/layout/hList7"/>
    <dgm:cxn modelId="{C7859C35-5D0F-4A41-AF0E-D09B158DE65A}" type="presParOf" srcId="{DFE89122-64AD-44BC-A27B-4F2DE0ADA156}" destId="{7BF21F91-9C25-444B-A796-34892E136BDF}" srcOrd="0" destOrd="0" presId="urn:microsoft.com/office/officeart/2005/8/layout/hList7"/>
    <dgm:cxn modelId="{3EDCFB77-473D-4A27-9C79-6C34548F88B1}" type="presParOf" srcId="{DFE89122-64AD-44BC-A27B-4F2DE0ADA156}" destId="{A551B96A-A65E-43C4-8F3F-D0E884E9892B}" srcOrd="1" destOrd="0" presId="urn:microsoft.com/office/officeart/2005/8/layout/hList7"/>
    <dgm:cxn modelId="{227FF957-4B15-4546-B368-E80E2A5B8B01}" type="presParOf" srcId="{DFE89122-64AD-44BC-A27B-4F2DE0ADA156}" destId="{06E0616F-9C26-4D00-B3A3-56046E6A76D9}" srcOrd="2" destOrd="0" presId="urn:microsoft.com/office/officeart/2005/8/layout/hList7"/>
    <dgm:cxn modelId="{B8B2FFDE-BD7E-4F60-BC50-DF37B23E0F4F}" type="presParOf" srcId="{DFE89122-64AD-44BC-A27B-4F2DE0ADA156}" destId="{7506C834-1F04-4EF2-9414-456765B4CBCA}" srcOrd="3" destOrd="0" presId="urn:microsoft.com/office/officeart/2005/8/layout/hList7"/>
    <dgm:cxn modelId="{631DB3CE-BD9F-4C88-B53D-546B2A820856}" type="presParOf" srcId="{768E2F5F-EBEF-4AC7-9474-F86178A6BA54}" destId="{EC2EE486-C540-4DF8-8BD8-C1265DCA774D}" srcOrd="1" destOrd="0" presId="urn:microsoft.com/office/officeart/2005/8/layout/hList7"/>
    <dgm:cxn modelId="{088830A2-3E62-4380-B5DE-CBA7ED65CA5C}" type="presParOf" srcId="{768E2F5F-EBEF-4AC7-9474-F86178A6BA54}" destId="{58E3E772-FDBF-4EE1-AB25-D8AABEF74BF5}" srcOrd="2" destOrd="0" presId="urn:microsoft.com/office/officeart/2005/8/layout/hList7"/>
    <dgm:cxn modelId="{6C209625-EA12-421C-B777-3C822ADB51F1}" type="presParOf" srcId="{58E3E772-FDBF-4EE1-AB25-D8AABEF74BF5}" destId="{EB2F7143-0A9A-4945-AE25-2EA4B24F2A8C}" srcOrd="0" destOrd="0" presId="urn:microsoft.com/office/officeart/2005/8/layout/hList7"/>
    <dgm:cxn modelId="{E573DB31-0E6A-438D-BEAF-113C17CCB6C5}" type="presParOf" srcId="{58E3E772-FDBF-4EE1-AB25-D8AABEF74BF5}" destId="{48E0B864-E5C2-4D45-8234-F91082E98A5D}" srcOrd="1" destOrd="0" presId="urn:microsoft.com/office/officeart/2005/8/layout/hList7"/>
    <dgm:cxn modelId="{8F349973-77EF-463D-9C99-9DDF22619ACA}" type="presParOf" srcId="{58E3E772-FDBF-4EE1-AB25-D8AABEF74BF5}" destId="{766A6E9F-222B-4E72-BB6A-D72B6AEBC9CC}" srcOrd="2" destOrd="0" presId="urn:microsoft.com/office/officeart/2005/8/layout/hList7"/>
    <dgm:cxn modelId="{EBE8FA60-1C17-4530-92BE-D031F1BC3CFD}" type="presParOf" srcId="{58E3E772-FDBF-4EE1-AB25-D8AABEF74BF5}" destId="{602A26B9-B047-4830-ADA2-F34C41449B19}"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2DC383F-CEAB-4CD9-BDF9-DB191EE0E272}" type="doc">
      <dgm:prSet loTypeId="urn:microsoft.com/office/officeart/2005/8/layout/lProcess3" loCatId="process" qsTypeId="urn:microsoft.com/office/officeart/2005/8/quickstyle/3d5" qsCatId="3D" csTypeId="urn:microsoft.com/office/officeart/2005/8/colors/colorful5" csCatId="colorful"/>
      <dgm:spPr/>
      <dgm:t>
        <a:bodyPr/>
        <a:lstStyle/>
        <a:p>
          <a:pPr rtl="1"/>
          <a:endParaRPr lang="ar-IQ"/>
        </a:p>
      </dgm:t>
    </dgm:pt>
    <dgm:pt modelId="{9FBCD161-D5CA-4568-B57D-265FC93FC718}">
      <dgm:prSet/>
      <dgm:spPr/>
      <dgm:t>
        <a:bodyPr/>
        <a:lstStyle/>
        <a:p>
          <a:pPr rtl="1"/>
          <a:r>
            <a:rPr lang="ar-IQ" b="1" smtClean="0"/>
            <a:t>لا تقل فشلت بل تعلمت شيئا جديدا.</a:t>
          </a:r>
          <a:endParaRPr lang="ar-IQ"/>
        </a:p>
      </dgm:t>
    </dgm:pt>
    <dgm:pt modelId="{3ED799F2-4475-4DCF-B911-D10FEAA56377}" type="parTrans" cxnId="{95EB204B-E8F6-41B8-9483-5D9700AD5525}">
      <dgm:prSet/>
      <dgm:spPr/>
      <dgm:t>
        <a:bodyPr/>
        <a:lstStyle/>
        <a:p>
          <a:pPr rtl="1"/>
          <a:endParaRPr lang="ar-IQ"/>
        </a:p>
      </dgm:t>
    </dgm:pt>
    <dgm:pt modelId="{43323007-AC10-4538-9092-FB2C97B9F32F}" type="sibTrans" cxnId="{95EB204B-E8F6-41B8-9483-5D9700AD5525}">
      <dgm:prSet/>
      <dgm:spPr/>
      <dgm:t>
        <a:bodyPr/>
        <a:lstStyle/>
        <a:p>
          <a:pPr rtl="1"/>
          <a:endParaRPr lang="ar-IQ"/>
        </a:p>
      </dgm:t>
    </dgm:pt>
    <dgm:pt modelId="{DA854A0C-3EB7-4915-A6BE-B41556C7C6F9}" type="pres">
      <dgm:prSet presAssocID="{52DC383F-CEAB-4CD9-BDF9-DB191EE0E272}" presName="Name0" presStyleCnt="0">
        <dgm:presLayoutVars>
          <dgm:chPref val="3"/>
          <dgm:dir/>
          <dgm:animLvl val="lvl"/>
          <dgm:resizeHandles/>
        </dgm:presLayoutVars>
      </dgm:prSet>
      <dgm:spPr/>
      <dgm:t>
        <a:bodyPr/>
        <a:lstStyle/>
        <a:p>
          <a:pPr rtl="1"/>
          <a:endParaRPr lang="ar-IQ"/>
        </a:p>
      </dgm:t>
    </dgm:pt>
    <dgm:pt modelId="{5711ACEC-FC13-404C-B1E6-52F8B0E41D81}" type="pres">
      <dgm:prSet presAssocID="{9FBCD161-D5CA-4568-B57D-265FC93FC718}" presName="horFlow" presStyleCnt="0"/>
      <dgm:spPr/>
    </dgm:pt>
    <dgm:pt modelId="{ECEB0081-7748-4A7D-8D55-7348A2D21C6B}" type="pres">
      <dgm:prSet presAssocID="{9FBCD161-D5CA-4568-B57D-265FC93FC718}" presName="bigChev" presStyleLbl="node1" presStyleIdx="0" presStyleCnt="1"/>
      <dgm:spPr/>
      <dgm:t>
        <a:bodyPr/>
        <a:lstStyle/>
        <a:p>
          <a:pPr rtl="1"/>
          <a:endParaRPr lang="ar-IQ"/>
        </a:p>
      </dgm:t>
    </dgm:pt>
  </dgm:ptLst>
  <dgm:cxnLst>
    <dgm:cxn modelId="{B66E2F9A-9433-4F3F-B9E9-4EE9E65079CB}" type="presOf" srcId="{52DC383F-CEAB-4CD9-BDF9-DB191EE0E272}" destId="{DA854A0C-3EB7-4915-A6BE-B41556C7C6F9}" srcOrd="0" destOrd="0" presId="urn:microsoft.com/office/officeart/2005/8/layout/lProcess3"/>
    <dgm:cxn modelId="{95EB204B-E8F6-41B8-9483-5D9700AD5525}" srcId="{52DC383F-CEAB-4CD9-BDF9-DB191EE0E272}" destId="{9FBCD161-D5CA-4568-B57D-265FC93FC718}" srcOrd="0" destOrd="0" parTransId="{3ED799F2-4475-4DCF-B911-D10FEAA56377}" sibTransId="{43323007-AC10-4538-9092-FB2C97B9F32F}"/>
    <dgm:cxn modelId="{7EFB38E6-C7F8-416E-B74C-BD53B896188B}" type="presOf" srcId="{9FBCD161-D5CA-4568-B57D-265FC93FC718}" destId="{ECEB0081-7748-4A7D-8D55-7348A2D21C6B}" srcOrd="0" destOrd="0" presId="urn:microsoft.com/office/officeart/2005/8/layout/lProcess3"/>
    <dgm:cxn modelId="{0EC8592A-1E12-4151-9564-5D6D29DB517C}" type="presParOf" srcId="{DA854A0C-3EB7-4915-A6BE-B41556C7C6F9}" destId="{5711ACEC-FC13-404C-B1E6-52F8B0E41D81}" srcOrd="0" destOrd="0" presId="urn:microsoft.com/office/officeart/2005/8/layout/lProcess3"/>
    <dgm:cxn modelId="{7182DDDD-D8A7-4E4C-AF22-55C40DB9A72B}" type="presParOf" srcId="{5711ACEC-FC13-404C-B1E6-52F8B0E41D81}" destId="{ECEB0081-7748-4A7D-8D55-7348A2D21C6B}"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39BF25-EDC4-40BE-9897-4A7B0013786F}" type="doc">
      <dgm:prSet loTypeId="urn:microsoft.com/office/officeart/2005/8/layout/pyramid2" loCatId="pyramid" qsTypeId="urn:microsoft.com/office/officeart/2005/8/quickstyle/simple3" qsCatId="simple" csTypeId="urn:microsoft.com/office/officeart/2005/8/colors/accent1_2" csCatId="accent1" phldr="1"/>
      <dgm:spPr/>
      <dgm:t>
        <a:bodyPr/>
        <a:lstStyle/>
        <a:p>
          <a:pPr rtl="1"/>
          <a:endParaRPr lang="ar-IQ"/>
        </a:p>
      </dgm:t>
    </dgm:pt>
    <dgm:pt modelId="{8DD0E3D5-2313-4768-AF0B-4826D4B879B1}">
      <dgm:prSet custT="1"/>
      <dgm:spPr/>
      <dgm:t>
        <a:bodyPr/>
        <a:lstStyle/>
        <a:p>
          <a:pPr rtl="1"/>
          <a:endParaRPr lang="ar-IQ" sz="3200" b="1" dirty="0" smtClean="0">
            <a:solidFill>
              <a:schemeClr val="tx1"/>
            </a:solidFill>
          </a:endParaRPr>
        </a:p>
        <a:p>
          <a:pPr rtl="1"/>
          <a:endParaRPr lang="ar-IQ" sz="3200" b="1" dirty="0" smtClean="0">
            <a:solidFill>
              <a:schemeClr val="tx1"/>
            </a:solidFill>
          </a:endParaRPr>
        </a:p>
        <a:p>
          <a:pPr rtl="1"/>
          <a:r>
            <a:rPr lang="ar-IQ" sz="3200" b="1" dirty="0" smtClean="0">
              <a:effectLst/>
              <a:latin typeface="Calibri"/>
              <a:ea typeface="Calibri"/>
              <a:cs typeface="Arial"/>
            </a:rPr>
            <a:t>اولا- انماط الادارة المدرسية:- </a:t>
          </a:r>
        </a:p>
        <a:p>
          <a:pPr rtl="1"/>
          <a:r>
            <a:rPr lang="ar-IQ" sz="3200" dirty="0" smtClean="0">
              <a:effectLst/>
              <a:latin typeface="Calibri"/>
              <a:ea typeface="Calibri"/>
              <a:cs typeface="Arial"/>
            </a:rPr>
            <a:t>1-الادارة الاستبدادية او التسلطية  (الدكتاتورية)</a:t>
          </a:r>
          <a:r>
            <a:rPr lang="ar-IQ" sz="3200" b="1" dirty="0" smtClean="0">
              <a:solidFill>
                <a:schemeClr val="tx1"/>
              </a:solidFill>
            </a:rPr>
            <a:t/>
          </a:r>
          <a:br>
            <a:rPr lang="ar-IQ" sz="3200" b="1" dirty="0" smtClean="0">
              <a:solidFill>
                <a:schemeClr val="tx1"/>
              </a:solidFill>
            </a:rPr>
          </a:br>
          <a:r>
            <a:rPr lang="ar-IQ" sz="3200" dirty="0" smtClean="0">
              <a:effectLst/>
              <a:latin typeface="Calibri"/>
              <a:ea typeface="Calibri"/>
              <a:cs typeface="Arial"/>
            </a:rPr>
            <a:t>2-  الادارة الت</a:t>
          </a:r>
          <a:r>
            <a:rPr lang="ar-SA" sz="3200" dirty="0" smtClean="0">
              <a:effectLst/>
              <a:latin typeface="Calibri"/>
              <a:ea typeface="Calibri"/>
              <a:cs typeface="Arial"/>
            </a:rPr>
            <a:t>ر</a:t>
          </a:r>
          <a:r>
            <a:rPr lang="ar-IQ" sz="3200" dirty="0" smtClean="0">
              <a:effectLst/>
              <a:latin typeface="Calibri"/>
              <a:ea typeface="Calibri"/>
              <a:cs typeface="Arial"/>
            </a:rPr>
            <a:t>اسلية او السائبة:                                  </a:t>
          </a:r>
          <a:r>
            <a:rPr lang="ar-IQ" sz="3200" b="1" dirty="0" smtClean="0">
              <a:solidFill>
                <a:schemeClr val="tx1"/>
              </a:solidFill>
            </a:rPr>
            <a:t/>
          </a:r>
          <a:br>
            <a:rPr lang="ar-IQ" sz="3200" b="1" dirty="0" smtClean="0">
              <a:solidFill>
                <a:schemeClr val="tx1"/>
              </a:solidFill>
            </a:rPr>
          </a:br>
          <a:r>
            <a:rPr lang="ar-IQ" sz="3200" dirty="0" smtClean="0">
              <a:effectLst/>
              <a:latin typeface="Calibri"/>
              <a:ea typeface="Calibri"/>
              <a:cs typeface="Arial"/>
            </a:rPr>
            <a:t>3-  الادارة الديمقراطية                         </a:t>
          </a:r>
          <a:r>
            <a:rPr lang="ar-IQ" sz="3200" b="1" dirty="0" smtClean="0">
              <a:solidFill>
                <a:schemeClr val="tx1"/>
              </a:solidFill>
            </a:rPr>
            <a:t/>
          </a:r>
          <a:br>
            <a:rPr lang="ar-IQ" sz="3200" b="1" dirty="0" smtClean="0">
              <a:solidFill>
                <a:schemeClr val="tx1"/>
              </a:solidFill>
            </a:rPr>
          </a:br>
          <a:r>
            <a:rPr lang="ar-IQ" sz="3200" dirty="0" smtClean="0">
              <a:effectLst/>
              <a:latin typeface="Calibri"/>
              <a:ea typeface="Calibri"/>
              <a:cs typeface="Arial"/>
            </a:rPr>
            <a:t>4-  الادارة الفوضوية: </a:t>
          </a:r>
          <a:r>
            <a:rPr lang="ar-IQ" sz="3200" b="1" dirty="0" smtClean="0">
              <a:solidFill>
                <a:schemeClr val="tx1"/>
              </a:solidFill>
            </a:rPr>
            <a:t/>
          </a:r>
          <a:br>
            <a:rPr lang="ar-IQ" sz="3200" b="1" dirty="0" smtClean="0">
              <a:solidFill>
                <a:schemeClr val="tx1"/>
              </a:solidFill>
            </a:rPr>
          </a:br>
          <a:r>
            <a:rPr lang="ar-IQ" sz="3200" b="1" dirty="0" smtClean="0">
              <a:effectLst/>
              <a:latin typeface="Calibri"/>
              <a:ea typeface="Calibri"/>
              <a:cs typeface="Arial"/>
            </a:rPr>
            <a:t>ثانيا- مهمات مدير المدرسة</a:t>
          </a:r>
          <a:r>
            <a:rPr lang="ar-IQ" sz="3200" b="1" dirty="0" smtClean="0">
              <a:solidFill>
                <a:schemeClr val="tx1"/>
              </a:solidFill>
            </a:rPr>
            <a:t/>
          </a:r>
          <a:br>
            <a:rPr lang="ar-IQ" sz="3200" b="1" dirty="0" smtClean="0">
              <a:solidFill>
                <a:schemeClr val="tx1"/>
              </a:solidFill>
            </a:rPr>
          </a:br>
          <a:r>
            <a:rPr lang="ar-IQ" sz="3200" b="1" dirty="0" smtClean="0">
              <a:solidFill>
                <a:schemeClr val="tx1"/>
              </a:solidFill>
            </a:rPr>
            <a:t>أ- </a:t>
          </a:r>
          <a:r>
            <a:rPr lang="ar-IQ" sz="3200" dirty="0" smtClean="0">
              <a:effectLst/>
              <a:latin typeface="Calibri"/>
              <a:ea typeface="Calibri"/>
              <a:cs typeface="Arial"/>
            </a:rPr>
            <a:t>المهمات الإدارية</a:t>
          </a:r>
        </a:p>
        <a:p>
          <a:pPr rtl="1"/>
          <a:r>
            <a:rPr lang="ar-IQ" sz="3200" b="1" dirty="0" smtClean="0">
              <a:solidFill>
                <a:schemeClr val="tx1"/>
              </a:solidFill>
            </a:rPr>
            <a:t> ب- </a:t>
          </a:r>
          <a:r>
            <a:rPr lang="ar-IQ" sz="3200" dirty="0" smtClean="0">
              <a:effectLst/>
              <a:latin typeface="Calibri"/>
              <a:ea typeface="Calibri"/>
              <a:cs typeface="Arial"/>
            </a:rPr>
            <a:t>المهمات الفنية   </a:t>
          </a:r>
          <a:r>
            <a:rPr lang="ar-IQ" sz="3200" b="1" dirty="0" smtClean="0">
              <a:solidFill>
                <a:schemeClr val="tx1"/>
              </a:solidFill>
            </a:rPr>
            <a:t/>
          </a:r>
          <a:br>
            <a:rPr lang="ar-IQ" sz="3200" b="1" dirty="0" smtClean="0">
              <a:solidFill>
                <a:schemeClr val="tx1"/>
              </a:solidFill>
            </a:rPr>
          </a:br>
          <a:r>
            <a:rPr lang="ar-IQ" sz="3600" b="1" dirty="0" smtClean="0">
              <a:solidFill>
                <a:schemeClr val="tx1"/>
              </a:solidFill>
            </a:rPr>
            <a:t/>
          </a:r>
          <a:br>
            <a:rPr lang="ar-IQ" sz="3600" b="1" dirty="0" smtClean="0">
              <a:solidFill>
                <a:schemeClr val="tx1"/>
              </a:solidFill>
            </a:rPr>
          </a:br>
          <a:r>
            <a:rPr lang="ar-IQ" sz="3600" b="1" dirty="0" smtClean="0">
              <a:solidFill>
                <a:schemeClr val="tx1"/>
              </a:solidFill>
            </a:rPr>
            <a:t/>
          </a:r>
          <a:br>
            <a:rPr lang="ar-IQ" sz="3600" b="1" dirty="0" smtClean="0">
              <a:solidFill>
                <a:schemeClr val="tx1"/>
              </a:solidFill>
            </a:rPr>
          </a:br>
          <a:endParaRPr lang="ar-IQ" sz="3600" b="1" dirty="0">
            <a:solidFill>
              <a:schemeClr val="tx1"/>
            </a:solidFill>
          </a:endParaRPr>
        </a:p>
      </dgm:t>
    </dgm:pt>
    <dgm:pt modelId="{7B9D0463-79ED-4FB9-BFEA-5540333E0B56}" type="parTrans" cxnId="{0452EC2F-C6C2-4ADA-9B2F-85235290B1C6}">
      <dgm:prSet/>
      <dgm:spPr/>
      <dgm:t>
        <a:bodyPr/>
        <a:lstStyle/>
        <a:p>
          <a:pPr rtl="1"/>
          <a:endParaRPr lang="ar-IQ"/>
        </a:p>
      </dgm:t>
    </dgm:pt>
    <dgm:pt modelId="{F4A41FEF-ACB5-408C-BB9F-410874AFC478}" type="sibTrans" cxnId="{0452EC2F-C6C2-4ADA-9B2F-85235290B1C6}">
      <dgm:prSet/>
      <dgm:spPr/>
      <dgm:t>
        <a:bodyPr/>
        <a:lstStyle/>
        <a:p>
          <a:pPr rtl="1"/>
          <a:endParaRPr lang="ar-IQ"/>
        </a:p>
      </dgm:t>
    </dgm:pt>
    <dgm:pt modelId="{41B9309F-DC16-4C8F-8648-F077DCEAD7CF}" type="pres">
      <dgm:prSet presAssocID="{C139BF25-EDC4-40BE-9897-4A7B0013786F}" presName="compositeShape" presStyleCnt="0">
        <dgm:presLayoutVars>
          <dgm:dir/>
          <dgm:resizeHandles/>
        </dgm:presLayoutVars>
      </dgm:prSet>
      <dgm:spPr/>
      <dgm:t>
        <a:bodyPr/>
        <a:lstStyle/>
        <a:p>
          <a:pPr rtl="1"/>
          <a:endParaRPr lang="ar-IQ"/>
        </a:p>
      </dgm:t>
    </dgm:pt>
    <dgm:pt modelId="{18A2E1EA-988F-414E-B8FA-D666FE4442DC}" type="pres">
      <dgm:prSet presAssocID="{C139BF25-EDC4-40BE-9897-4A7B0013786F}" presName="pyramid" presStyleLbl="node1" presStyleIdx="0" presStyleCnt="1"/>
      <dgm:spPr/>
    </dgm:pt>
    <dgm:pt modelId="{DBA8549E-484F-4F2E-A405-21E20495CEF8}" type="pres">
      <dgm:prSet presAssocID="{C139BF25-EDC4-40BE-9897-4A7B0013786F}" presName="theList" presStyleCnt="0"/>
      <dgm:spPr/>
    </dgm:pt>
    <dgm:pt modelId="{F1A909B7-7EE2-4578-9728-6993EF7FF60C}" type="pres">
      <dgm:prSet presAssocID="{8DD0E3D5-2313-4768-AF0B-4826D4B879B1}" presName="aNode" presStyleLbl="fgAcc1" presStyleIdx="0" presStyleCnt="1" custScaleX="230432" custScaleY="490057">
        <dgm:presLayoutVars>
          <dgm:bulletEnabled val="1"/>
        </dgm:presLayoutVars>
      </dgm:prSet>
      <dgm:spPr/>
      <dgm:t>
        <a:bodyPr/>
        <a:lstStyle/>
        <a:p>
          <a:pPr rtl="1"/>
          <a:endParaRPr lang="ar-IQ"/>
        </a:p>
      </dgm:t>
    </dgm:pt>
    <dgm:pt modelId="{2B092B71-FED0-44BB-9461-1643F14A28A4}" type="pres">
      <dgm:prSet presAssocID="{8DD0E3D5-2313-4768-AF0B-4826D4B879B1}" presName="aSpace" presStyleCnt="0"/>
      <dgm:spPr/>
    </dgm:pt>
  </dgm:ptLst>
  <dgm:cxnLst>
    <dgm:cxn modelId="{8A32A0D1-8442-4276-BDB7-246B7B4DBF59}" type="presOf" srcId="{C139BF25-EDC4-40BE-9897-4A7B0013786F}" destId="{41B9309F-DC16-4C8F-8648-F077DCEAD7CF}" srcOrd="0" destOrd="0" presId="urn:microsoft.com/office/officeart/2005/8/layout/pyramid2"/>
    <dgm:cxn modelId="{0452EC2F-C6C2-4ADA-9B2F-85235290B1C6}" srcId="{C139BF25-EDC4-40BE-9897-4A7B0013786F}" destId="{8DD0E3D5-2313-4768-AF0B-4826D4B879B1}" srcOrd="0" destOrd="0" parTransId="{7B9D0463-79ED-4FB9-BFEA-5540333E0B56}" sibTransId="{F4A41FEF-ACB5-408C-BB9F-410874AFC478}"/>
    <dgm:cxn modelId="{B43B1E93-D699-40FB-BDBD-82EA8E890681}" type="presOf" srcId="{8DD0E3D5-2313-4768-AF0B-4826D4B879B1}" destId="{F1A909B7-7EE2-4578-9728-6993EF7FF60C}" srcOrd="0" destOrd="0" presId="urn:microsoft.com/office/officeart/2005/8/layout/pyramid2"/>
    <dgm:cxn modelId="{ABF07EC0-D9B0-4C02-83D6-BB9B75F9C858}" type="presParOf" srcId="{41B9309F-DC16-4C8F-8648-F077DCEAD7CF}" destId="{18A2E1EA-988F-414E-B8FA-D666FE4442DC}" srcOrd="0" destOrd="0" presId="urn:microsoft.com/office/officeart/2005/8/layout/pyramid2"/>
    <dgm:cxn modelId="{E6509543-1569-41D8-8067-C7A63137F3AD}" type="presParOf" srcId="{41B9309F-DC16-4C8F-8648-F077DCEAD7CF}" destId="{DBA8549E-484F-4F2E-A405-21E20495CEF8}" srcOrd="1" destOrd="0" presId="urn:microsoft.com/office/officeart/2005/8/layout/pyramid2"/>
    <dgm:cxn modelId="{249AF8E9-14A3-4EF8-8ACD-43ED1E6D5364}" type="presParOf" srcId="{DBA8549E-484F-4F2E-A405-21E20495CEF8}" destId="{F1A909B7-7EE2-4578-9728-6993EF7FF60C}" srcOrd="0" destOrd="0" presId="urn:microsoft.com/office/officeart/2005/8/layout/pyramid2"/>
    <dgm:cxn modelId="{D40157A2-F686-4F2A-B4CA-F587370535C6}" type="presParOf" srcId="{DBA8549E-484F-4F2E-A405-21E20495CEF8}" destId="{2B092B71-FED0-44BB-9461-1643F14A28A4}" srcOrd="1" destOrd="0" presId="urn:microsoft.com/office/officeart/2005/8/layout/pyramid2"/>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1BDF71-075F-4A37-B1A8-BA22CE2349EB}" type="doc">
      <dgm:prSet loTypeId="urn:microsoft.com/office/officeart/2005/8/layout/vList2" loCatId="list" qsTypeId="urn:microsoft.com/office/officeart/2005/8/quickstyle/simple3" qsCatId="simple" csTypeId="urn:microsoft.com/office/officeart/2005/8/colors/colorful1" csCatId="colorful" phldr="1"/>
      <dgm:spPr/>
      <dgm:t>
        <a:bodyPr/>
        <a:lstStyle/>
        <a:p>
          <a:pPr rtl="1"/>
          <a:endParaRPr lang="ar-IQ"/>
        </a:p>
      </dgm:t>
    </dgm:pt>
    <dgm:pt modelId="{13796682-74C4-4AD6-9155-142066FA99D3}">
      <dgm:prSe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dgm:spPr>
      <dgm:t>
        <a:bodyPr/>
        <a:lstStyle/>
        <a:p>
          <a:pPr rtl="1"/>
          <a:endParaRPr lang="ar-IQ" sz="3200" dirty="0"/>
        </a:p>
      </dgm:t>
    </dgm:pt>
    <dgm:pt modelId="{A446EDE7-DFF8-4E29-9171-5B7E85A77C4E}" type="parTrans" cxnId="{3E622F89-A1CA-4B91-8065-C84B8A2075B3}">
      <dgm:prSet/>
      <dgm:spPr/>
      <dgm:t>
        <a:bodyPr/>
        <a:lstStyle/>
        <a:p>
          <a:pPr rtl="1"/>
          <a:endParaRPr lang="ar-IQ"/>
        </a:p>
      </dgm:t>
    </dgm:pt>
    <dgm:pt modelId="{DEBDBA39-CACD-4C88-AE9D-3EC7A242D378}" type="sibTrans" cxnId="{3E622F89-A1CA-4B91-8065-C84B8A2075B3}">
      <dgm:prSet/>
      <dgm:spPr/>
      <dgm:t>
        <a:bodyPr/>
        <a:lstStyle/>
        <a:p>
          <a:pPr rtl="1"/>
          <a:endParaRPr lang="ar-IQ"/>
        </a:p>
      </dgm:t>
    </dgm:pt>
    <dgm:pt modelId="{BCF646B8-E376-466C-B9EE-D825A7C8FC58}">
      <dgm:prSet custT="1"/>
      <dgm:spPr/>
      <dgm:t>
        <a:bodyPr/>
        <a:lstStyle/>
        <a:p>
          <a:pPr rtl="1"/>
          <a:r>
            <a:rPr lang="ar-IQ" sz="2400" b="1" dirty="0" smtClean="0">
              <a:solidFill>
                <a:srgbClr val="FF0000"/>
              </a:solidFill>
            </a:rPr>
            <a:t>خصائص الإدارة الاستبدادية :</a:t>
          </a:r>
          <a:r>
            <a:rPr lang="ar-IQ" sz="2500" dirty="0" smtClean="0"/>
            <a:t>                                               :  </a:t>
          </a:r>
          <a:endParaRPr lang="en-US" sz="2500" dirty="0"/>
        </a:p>
      </dgm:t>
    </dgm:pt>
    <dgm:pt modelId="{B41232C8-D470-43E1-828E-85913DD4D57C}" type="parTrans" cxnId="{A73B098F-6C80-4BCC-8203-E4136238E16B}">
      <dgm:prSet/>
      <dgm:spPr/>
      <dgm:t>
        <a:bodyPr/>
        <a:lstStyle/>
        <a:p>
          <a:pPr rtl="1"/>
          <a:endParaRPr lang="ar-IQ"/>
        </a:p>
      </dgm:t>
    </dgm:pt>
    <dgm:pt modelId="{012410C8-5898-4385-88E7-CAD23F922D06}" type="sibTrans" cxnId="{A73B098F-6C80-4BCC-8203-E4136238E16B}">
      <dgm:prSet/>
      <dgm:spPr/>
      <dgm:t>
        <a:bodyPr/>
        <a:lstStyle/>
        <a:p>
          <a:pPr rtl="1"/>
          <a:endParaRPr lang="ar-IQ"/>
        </a:p>
      </dgm:t>
    </dgm:pt>
    <dgm:pt modelId="{53ABC030-4244-4BC1-A565-5BB125C20CFD}">
      <dgm:prSet/>
      <dgm:spPr/>
      <dgm:t>
        <a:bodyPr/>
        <a:lstStyle/>
        <a:p>
          <a:pPr rtl="1"/>
          <a:r>
            <a:rPr lang="ar-IQ" b="1" dirty="0" smtClean="0"/>
            <a:t>1-  تقسيم العمل مبني على التخصص الوظيفي                   </a:t>
          </a:r>
          <a:endParaRPr lang="en-US" b="1" dirty="0"/>
        </a:p>
      </dgm:t>
    </dgm:pt>
    <dgm:pt modelId="{F76C6BF0-8D90-4C7E-B558-BF1A8D0D5287}" type="parTrans" cxnId="{C7601395-D26C-44FE-A46D-8A2CEDFD6A92}">
      <dgm:prSet/>
      <dgm:spPr/>
      <dgm:t>
        <a:bodyPr/>
        <a:lstStyle/>
        <a:p>
          <a:pPr rtl="1"/>
          <a:endParaRPr lang="ar-IQ"/>
        </a:p>
      </dgm:t>
    </dgm:pt>
    <dgm:pt modelId="{7EBAA54D-0CAB-458B-B998-374B73BE2E82}" type="sibTrans" cxnId="{C7601395-D26C-44FE-A46D-8A2CEDFD6A92}">
      <dgm:prSet/>
      <dgm:spPr/>
      <dgm:t>
        <a:bodyPr/>
        <a:lstStyle/>
        <a:p>
          <a:pPr rtl="1"/>
          <a:endParaRPr lang="ar-IQ"/>
        </a:p>
      </dgm:t>
    </dgm:pt>
    <dgm:pt modelId="{4754D0D5-595B-48EF-8494-2709DD68B340}">
      <dgm:prSet/>
      <dgm:spPr/>
      <dgm:t>
        <a:bodyPr/>
        <a:lstStyle/>
        <a:p>
          <a:pPr rtl="1"/>
          <a:r>
            <a:rPr lang="ar-IQ" b="1" dirty="0" smtClean="0"/>
            <a:t>2- يوجد تسلسل هرمي واضح في السلطة و </a:t>
          </a:r>
          <a:r>
            <a:rPr lang="ar-SA" b="1" dirty="0" smtClean="0">
              <a:solidFill>
                <a:schemeClr val="tx1"/>
              </a:solidFill>
            </a:rPr>
            <a:t>رفض المدير لمبدأ التفويض </a:t>
          </a:r>
          <a:r>
            <a:rPr lang="ar-IQ" b="1" dirty="0" smtClean="0"/>
            <a:t>                    </a:t>
          </a:r>
          <a:endParaRPr lang="en-US" b="1" dirty="0"/>
        </a:p>
      </dgm:t>
    </dgm:pt>
    <dgm:pt modelId="{8B00CDFF-CA98-443A-9F3E-43E69366EED7}" type="parTrans" cxnId="{9476CF93-6A92-4E70-8263-6767A7FE1111}">
      <dgm:prSet/>
      <dgm:spPr/>
      <dgm:t>
        <a:bodyPr/>
        <a:lstStyle/>
        <a:p>
          <a:pPr rtl="1"/>
          <a:endParaRPr lang="ar-IQ"/>
        </a:p>
      </dgm:t>
    </dgm:pt>
    <dgm:pt modelId="{59D434FB-244C-4537-B502-F3392A2F363F}" type="sibTrans" cxnId="{9476CF93-6A92-4E70-8263-6767A7FE1111}">
      <dgm:prSet/>
      <dgm:spPr/>
      <dgm:t>
        <a:bodyPr/>
        <a:lstStyle/>
        <a:p>
          <a:pPr rtl="1"/>
          <a:endParaRPr lang="ar-IQ"/>
        </a:p>
      </dgm:t>
    </dgm:pt>
    <dgm:pt modelId="{A98603F3-4977-496A-B161-629F9D89518A}">
      <dgm:prSet/>
      <dgm:spPr/>
      <dgm:t>
        <a:bodyPr/>
        <a:lstStyle/>
        <a:p>
          <a:pPr rtl="1"/>
          <a:r>
            <a:rPr lang="ar-IQ" b="1" dirty="0" smtClean="0"/>
            <a:t>3- توجد نظم وقوانين ولوائح تحدد حقوق وواجبات ومسؤوليات العاملين                         </a:t>
          </a:r>
          <a:endParaRPr lang="en-US" b="1" dirty="0"/>
        </a:p>
      </dgm:t>
    </dgm:pt>
    <dgm:pt modelId="{C1CE8CAB-D91C-48CE-AA24-F0EFEE1B39D1}" type="parTrans" cxnId="{6B196413-CA8A-4461-A3BE-E96579E9EA13}">
      <dgm:prSet/>
      <dgm:spPr/>
      <dgm:t>
        <a:bodyPr/>
        <a:lstStyle/>
        <a:p>
          <a:pPr rtl="1"/>
          <a:endParaRPr lang="ar-IQ"/>
        </a:p>
      </dgm:t>
    </dgm:pt>
    <dgm:pt modelId="{14B75814-9287-4D10-872A-F32CB92B1436}" type="sibTrans" cxnId="{6B196413-CA8A-4461-A3BE-E96579E9EA13}">
      <dgm:prSet/>
      <dgm:spPr/>
      <dgm:t>
        <a:bodyPr/>
        <a:lstStyle/>
        <a:p>
          <a:pPr rtl="1"/>
          <a:endParaRPr lang="ar-IQ"/>
        </a:p>
      </dgm:t>
    </dgm:pt>
    <dgm:pt modelId="{5EADF6B0-2BDA-4CAF-B67B-0CD9E44339FF}">
      <dgm:prSet/>
      <dgm:spPr/>
      <dgm:t>
        <a:bodyPr/>
        <a:lstStyle/>
        <a:p>
          <a:pPr rtl="1"/>
          <a:r>
            <a:rPr lang="ar-IQ" b="1" dirty="0" smtClean="0">
              <a:solidFill>
                <a:schemeClr val="tx1"/>
              </a:solidFill>
            </a:rPr>
            <a:t>4- </a:t>
          </a:r>
          <a:r>
            <a:rPr lang="ar-SA" b="1" dirty="0" smtClean="0">
              <a:solidFill>
                <a:schemeClr val="tx1"/>
              </a:solidFill>
            </a:rPr>
            <a:t>طاعة جميع العاملين لأوامره و قراراته بدون مناقشة أو تردد .</a:t>
          </a:r>
          <a:endParaRPr lang="en-US" b="1" dirty="0"/>
        </a:p>
      </dgm:t>
    </dgm:pt>
    <dgm:pt modelId="{47DEE2E2-0916-42D4-921D-5C9DF6BA3EFD}" type="parTrans" cxnId="{F83093B6-9ED8-4588-8942-FB8162833BAB}">
      <dgm:prSet/>
      <dgm:spPr/>
      <dgm:t>
        <a:bodyPr/>
        <a:lstStyle/>
        <a:p>
          <a:pPr rtl="1"/>
          <a:endParaRPr lang="ar-IQ"/>
        </a:p>
      </dgm:t>
    </dgm:pt>
    <dgm:pt modelId="{B5517668-1F7D-47ED-81B0-659CDC9C3401}" type="sibTrans" cxnId="{F83093B6-9ED8-4588-8942-FB8162833BAB}">
      <dgm:prSet/>
      <dgm:spPr/>
      <dgm:t>
        <a:bodyPr/>
        <a:lstStyle/>
        <a:p>
          <a:pPr rtl="1"/>
          <a:endParaRPr lang="ar-IQ"/>
        </a:p>
      </dgm:t>
    </dgm:pt>
    <dgm:pt modelId="{C22300DC-A597-4234-BAC5-25D495BE00B3}">
      <dgm:prSet/>
      <dgm:spPr/>
      <dgm:t>
        <a:bodyPr/>
        <a:lstStyle/>
        <a:p>
          <a:pPr rtl="1"/>
          <a:r>
            <a:rPr lang="ar-IQ" b="1" dirty="0" smtClean="0">
              <a:solidFill>
                <a:schemeClr val="tx1"/>
              </a:solidFill>
            </a:rPr>
            <a:t>5-</a:t>
          </a:r>
          <a:r>
            <a:rPr lang="ar-SA" b="1" dirty="0" smtClean="0">
              <a:solidFill>
                <a:schemeClr val="tx1"/>
              </a:solidFill>
            </a:rPr>
            <a:t>عدم مراعاة الفروق بين المعلمين والتلاميذ </a:t>
          </a:r>
          <a:endParaRPr lang="en-US" dirty="0"/>
        </a:p>
      </dgm:t>
    </dgm:pt>
    <dgm:pt modelId="{B1A4D639-7BBA-4207-924B-3C5BA45BB418}" type="parTrans" cxnId="{A410F80A-B00E-46B2-829B-70D0F914589D}">
      <dgm:prSet/>
      <dgm:spPr/>
      <dgm:t>
        <a:bodyPr/>
        <a:lstStyle/>
        <a:p>
          <a:pPr rtl="1"/>
          <a:endParaRPr lang="ar-IQ"/>
        </a:p>
      </dgm:t>
    </dgm:pt>
    <dgm:pt modelId="{F9A2A93F-C479-4077-B3A4-AD78D1AE9ED5}" type="sibTrans" cxnId="{A410F80A-B00E-46B2-829B-70D0F914589D}">
      <dgm:prSet/>
      <dgm:spPr/>
      <dgm:t>
        <a:bodyPr/>
        <a:lstStyle/>
        <a:p>
          <a:pPr rtl="1"/>
          <a:endParaRPr lang="ar-IQ"/>
        </a:p>
      </dgm:t>
    </dgm:pt>
    <dgm:pt modelId="{FE9DEED4-5450-4368-9C09-8681710762D5}">
      <dgm:prSet/>
      <dgm:spPr/>
      <dgm:t>
        <a:bodyPr/>
        <a:lstStyle/>
        <a:p>
          <a:pPr rtl="1"/>
          <a:r>
            <a:rPr lang="ar-IQ" b="1" dirty="0" smtClean="0"/>
            <a:t>6- التوظيف والترقية مبنيان على القدرة او المهارة التقنية                           </a:t>
          </a:r>
          <a:endParaRPr lang="ar-IQ" b="1" dirty="0"/>
        </a:p>
      </dgm:t>
    </dgm:pt>
    <dgm:pt modelId="{A6A1C21D-FF28-4346-8F2D-9CC141BCDB59}" type="parTrans" cxnId="{786227BF-2BBD-4DFF-BD15-7266740B08B1}">
      <dgm:prSet/>
      <dgm:spPr/>
      <dgm:t>
        <a:bodyPr/>
        <a:lstStyle/>
        <a:p>
          <a:pPr rtl="1"/>
          <a:endParaRPr lang="ar-IQ"/>
        </a:p>
      </dgm:t>
    </dgm:pt>
    <dgm:pt modelId="{7E09FC7A-C516-49E5-98F5-26B03DBA65CB}" type="sibTrans" cxnId="{786227BF-2BBD-4DFF-BD15-7266740B08B1}">
      <dgm:prSet/>
      <dgm:spPr/>
      <dgm:t>
        <a:bodyPr/>
        <a:lstStyle/>
        <a:p>
          <a:pPr rtl="1"/>
          <a:endParaRPr lang="ar-IQ"/>
        </a:p>
      </dgm:t>
    </dgm:pt>
    <dgm:pt modelId="{75521A43-E9DB-4287-922E-2E84D8C89C4A}" type="pres">
      <dgm:prSet presAssocID="{E81BDF71-075F-4A37-B1A8-BA22CE2349EB}" presName="linear" presStyleCnt="0">
        <dgm:presLayoutVars>
          <dgm:animLvl val="lvl"/>
          <dgm:resizeHandles val="exact"/>
        </dgm:presLayoutVars>
      </dgm:prSet>
      <dgm:spPr/>
      <dgm:t>
        <a:bodyPr/>
        <a:lstStyle/>
        <a:p>
          <a:pPr rtl="1"/>
          <a:endParaRPr lang="ar-IQ"/>
        </a:p>
      </dgm:t>
    </dgm:pt>
    <dgm:pt modelId="{2783E978-3B41-45C9-B8E4-1C2C41620402}" type="pres">
      <dgm:prSet presAssocID="{13796682-74C4-4AD6-9155-142066FA99D3}" presName="parentText" presStyleLbl="node1" presStyleIdx="0" presStyleCnt="8">
        <dgm:presLayoutVars>
          <dgm:chMax val="0"/>
          <dgm:bulletEnabled val="1"/>
        </dgm:presLayoutVars>
      </dgm:prSet>
      <dgm:spPr/>
      <dgm:t>
        <a:bodyPr/>
        <a:lstStyle/>
        <a:p>
          <a:pPr rtl="1"/>
          <a:endParaRPr lang="ar-IQ"/>
        </a:p>
      </dgm:t>
    </dgm:pt>
    <dgm:pt modelId="{188F66EF-8CC8-4A2E-B80D-43AA95B4E6A1}" type="pres">
      <dgm:prSet presAssocID="{DEBDBA39-CACD-4C88-AE9D-3EC7A242D378}" presName="spacer" presStyleCnt="0"/>
      <dgm:spPr/>
    </dgm:pt>
    <dgm:pt modelId="{9774BDD0-BF59-45F5-99CE-6351ACD8CE40}" type="pres">
      <dgm:prSet presAssocID="{BCF646B8-E376-466C-B9EE-D825A7C8FC58}" presName="parentText" presStyleLbl="node1" presStyleIdx="1" presStyleCnt="8" custScaleY="231593">
        <dgm:presLayoutVars>
          <dgm:chMax val="0"/>
          <dgm:bulletEnabled val="1"/>
        </dgm:presLayoutVars>
      </dgm:prSet>
      <dgm:spPr/>
      <dgm:t>
        <a:bodyPr/>
        <a:lstStyle/>
        <a:p>
          <a:pPr rtl="1"/>
          <a:endParaRPr lang="ar-IQ"/>
        </a:p>
      </dgm:t>
    </dgm:pt>
    <dgm:pt modelId="{7110F6BE-9B90-4124-A651-89B529B225B9}" type="pres">
      <dgm:prSet presAssocID="{012410C8-5898-4385-88E7-CAD23F922D06}" presName="spacer" presStyleCnt="0"/>
      <dgm:spPr/>
    </dgm:pt>
    <dgm:pt modelId="{F935634B-3738-4B97-8D26-D55A41E4AEFB}" type="pres">
      <dgm:prSet presAssocID="{53ABC030-4244-4BC1-A565-5BB125C20CFD}" presName="parentText" presStyleLbl="node1" presStyleIdx="2" presStyleCnt="8">
        <dgm:presLayoutVars>
          <dgm:chMax val="0"/>
          <dgm:bulletEnabled val="1"/>
        </dgm:presLayoutVars>
      </dgm:prSet>
      <dgm:spPr/>
      <dgm:t>
        <a:bodyPr/>
        <a:lstStyle/>
        <a:p>
          <a:pPr rtl="1"/>
          <a:endParaRPr lang="ar-IQ"/>
        </a:p>
      </dgm:t>
    </dgm:pt>
    <dgm:pt modelId="{E7DF563D-10BC-452A-8CA7-1DAA9E674848}" type="pres">
      <dgm:prSet presAssocID="{7EBAA54D-0CAB-458B-B998-374B73BE2E82}" presName="spacer" presStyleCnt="0"/>
      <dgm:spPr/>
    </dgm:pt>
    <dgm:pt modelId="{AA116FD3-FF72-4B0D-B0A0-DB5D8CCF6205}" type="pres">
      <dgm:prSet presAssocID="{4754D0D5-595B-48EF-8494-2709DD68B340}" presName="parentText" presStyleLbl="node1" presStyleIdx="3" presStyleCnt="8">
        <dgm:presLayoutVars>
          <dgm:chMax val="0"/>
          <dgm:bulletEnabled val="1"/>
        </dgm:presLayoutVars>
      </dgm:prSet>
      <dgm:spPr/>
      <dgm:t>
        <a:bodyPr/>
        <a:lstStyle/>
        <a:p>
          <a:pPr rtl="1"/>
          <a:endParaRPr lang="ar-IQ"/>
        </a:p>
      </dgm:t>
    </dgm:pt>
    <dgm:pt modelId="{0D6C39EF-2A7E-4E48-84EA-3EDC853083E8}" type="pres">
      <dgm:prSet presAssocID="{59D434FB-244C-4537-B502-F3392A2F363F}" presName="spacer" presStyleCnt="0"/>
      <dgm:spPr/>
    </dgm:pt>
    <dgm:pt modelId="{F581A4C9-3A99-4833-81B8-D8DB7693C972}" type="pres">
      <dgm:prSet presAssocID="{A98603F3-4977-496A-B161-629F9D89518A}" presName="parentText" presStyleLbl="node1" presStyleIdx="4" presStyleCnt="8">
        <dgm:presLayoutVars>
          <dgm:chMax val="0"/>
          <dgm:bulletEnabled val="1"/>
        </dgm:presLayoutVars>
      </dgm:prSet>
      <dgm:spPr/>
      <dgm:t>
        <a:bodyPr/>
        <a:lstStyle/>
        <a:p>
          <a:pPr rtl="1"/>
          <a:endParaRPr lang="ar-IQ"/>
        </a:p>
      </dgm:t>
    </dgm:pt>
    <dgm:pt modelId="{90B320EA-BFDE-4343-8AEA-D9F4529316B4}" type="pres">
      <dgm:prSet presAssocID="{14B75814-9287-4D10-872A-F32CB92B1436}" presName="spacer" presStyleCnt="0"/>
      <dgm:spPr/>
    </dgm:pt>
    <dgm:pt modelId="{753A44CB-4B42-405D-8F43-D193482A9748}" type="pres">
      <dgm:prSet presAssocID="{5EADF6B0-2BDA-4CAF-B67B-0CD9E44339FF}" presName="parentText" presStyleLbl="node1" presStyleIdx="5" presStyleCnt="8">
        <dgm:presLayoutVars>
          <dgm:chMax val="0"/>
          <dgm:bulletEnabled val="1"/>
        </dgm:presLayoutVars>
      </dgm:prSet>
      <dgm:spPr/>
      <dgm:t>
        <a:bodyPr/>
        <a:lstStyle/>
        <a:p>
          <a:pPr rtl="1"/>
          <a:endParaRPr lang="ar-IQ"/>
        </a:p>
      </dgm:t>
    </dgm:pt>
    <dgm:pt modelId="{0B31CC02-43AF-4C1C-A211-A9450E7600F1}" type="pres">
      <dgm:prSet presAssocID="{B5517668-1F7D-47ED-81B0-659CDC9C3401}" presName="spacer" presStyleCnt="0"/>
      <dgm:spPr/>
    </dgm:pt>
    <dgm:pt modelId="{EDB4608C-AA29-4EDC-99AE-526889BACDB9}" type="pres">
      <dgm:prSet presAssocID="{C22300DC-A597-4234-BAC5-25D495BE00B3}" presName="parentText" presStyleLbl="node1" presStyleIdx="6" presStyleCnt="8">
        <dgm:presLayoutVars>
          <dgm:chMax val="0"/>
          <dgm:bulletEnabled val="1"/>
        </dgm:presLayoutVars>
      </dgm:prSet>
      <dgm:spPr/>
      <dgm:t>
        <a:bodyPr/>
        <a:lstStyle/>
        <a:p>
          <a:pPr rtl="1"/>
          <a:endParaRPr lang="ar-IQ"/>
        </a:p>
      </dgm:t>
    </dgm:pt>
    <dgm:pt modelId="{00A2ECEE-6D96-4C48-B85F-8A9531F33647}" type="pres">
      <dgm:prSet presAssocID="{F9A2A93F-C479-4077-B3A4-AD78D1AE9ED5}" presName="spacer" presStyleCnt="0"/>
      <dgm:spPr/>
    </dgm:pt>
    <dgm:pt modelId="{ECABD823-EAFF-44EB-A7D5-B7E1B44D7817}" type="pres">
      <dgm:prSet presAssocID="{FE9DEED4-5450-4368-9C09-8681710762D5}" presName="parentText" presStyleLbl="node1" presStyleIdx="7" presStyleCnt="8">
        <dgm:presLayoutVars>
          <dgm:chMax val="0"/>
          <dgm:bulletEnabled val="1"/>
        </dgm:presLayoutVars>
      </dgm:prSet>
      <dgm:spPr/>
      <dgm:t>
        <a:bodyPr/>
        <a:lstStyle/>
        <a:p>
          <a:pPr rtl="1"/>
          <a:endParaRPr lang="ar-IQ"/>
        </a:p>
      </dgm:t>
    </dgm:pt>
  </dgm:ptLst>
  <dgm:cxnLst>
    <dgm:cxn modelId="{F4ED1615-A623-4E08-9D69-11E0FF6B3DBB}" type="presOf" srcId="{C22300DC-A597-4234-BAC5-25D495BE00B3}" destId="{EDB4608C-AA29-4EDC-99AE-526889BACDB9}" srcOrd="0" destOrd="0" presId="urn:microsoft.com/office/officeart/2005/8/layout/vList2"/>
    <dgm:cxn modelId="{36558698-D061-4DF1-8FAF-1A83666F9A7D}" type="presOf" srcId="{53ABC030-4244-4BC1-A565-5BB125C20CFD}" destId="{F935634B-3738-4B97-8D26-D55A41E4AEFB}" srcOrd="0" destOrd="0" presId="urn:microsoft.com/office/officeart/2005/8/layout/vList2"/>
    <dgm:cxn modelId="{B05F654E-EA4E-46C8-90EC-AF8EA6002E86}" type="presOf" srcId="{A98603F3-4977-496A-B161-629F9D89518A}" destId="{F581A4C9-3A99-4833-81B8-D8DB7693C972}" srcOrd="0" destOrd="0" presId="urn:microsoft.com/office/officeart/2005/8/layout/vList2"/>
    <dgm:cxn modelId="{6B196413-CA8A-4461-A3BE-E96579E9EA13}" srcId="{E81BDF71-075F-4A37-B1A8-BA22CE2349EB}" destId="{A98603F3-4977-496A-B161-629F9D89518A}" srcOrd="4" destOrd="0" parTransId="{C1CE8CAB-D91C-48CE-AA24-F0EFEE1B39D1}" sibTransId="{14B75814-9287-4D10-872A-F32CB92B1436}"/>
    <dgm:cxn modelId="{CB07D45E-C3D2-4687-B274-007E0C1F7343}" type="presOf" srcId="{5EADF6B0-2BDA-4CAF-B67B-0CD9E44339FF}" destId="{753A44CB-4B42-405D-8F43-D193482A9748}" srcOrd="0" destOrd="0" presId="urn:microsoft.com/office/officeart/2005/8/layout/vList2"/>
    <dgm:cxn modelId="{9476CF93-6A92-4E70-8263-6767A7FE1111}" srcId="{E81BDF71-075F-4A37-B1A8-BA22CE2349EB}" destId="{4754D0D5-595B-48EF-8494-2709DD68B340}" srcOrd="3" destOrd="0" parTransId="{8B00CDFF-CA98-443A-9F3E-43E69366EED7}" sibTransId="{59D434FB-244C-4537-B502-F3392A2F363F}"/>
    <dgm:cxn modelId="{E62064A1-EA17-4A2A-8156-BCF745F933D0}" type="presOf" srcId="{E81BDF71-075F-4A37-B1A8-BA22CE2349EB}" destId="{75521A43-E9DB-4287-922E-2E84D8C89C4A}" srcOrd="0" destOrd="0" presId="urn:microsoft.com/office/officeart/2005/8/layout/vList2"/>
    <dgm:cxn modelId="{A73B098F-6C80-4BCC-8203-E4136238E16B}" srcId="{E81BDF71-075F-4A37-B1A8-BA22CE2349EB}" destId="{BCF646B8-E376-466C-B9EE-D825A7C8FC58}" srcOrd="1" destOrd="0" parTransId="{B41232C8-D470-43E1-828E-85913DD4D57C}" sibTransId="{012410C8-5898-4385-88E7-CAD23F922D06}"/>
    <dgm:cxn modelId="{7F36F691-BB23-4220-8F84-45563AAB9EAC}" type="presOf" srcId="{FE9DEED4-5450-4368-9C09-8681710762D5}" destId="{ECABD823-EAFF-44EB-A7D5-B7E1B44D7817}" srcOrd="0" destOrd="0" presId="urn:microsoft.com/office/officeart/2005/8/layout/vList2"/>
    <dgm:cxn modelId="{786227BF-2BBD-4DFF-BD15-7266740B08B1}" srcId="{E81BDF71-075F-4A37-B1A8-BA22CE2349EB}" destId="{FE9DEED4-5450-4368-9C09-8681710762D5}" srcOrd="7" destOrd="0" parTransId="{A6A1C21D-FF28-4346-8F2D-9CC141BCDB59}" sibTransId="{7E09FC7A-C516-49E5-98F5-26B03DBA65CB}"/>
    <dgm:cxn modelId="{6E99E665-9BC9-4A9A-B7FA-F5B4569B8424}" type="presOf" srcId="{13796682-74C4-4AD6-9155-142066FA99D3}" destId="{2783E978-3B41-45C9-B8E4-1C2C41620402}" srcOrd="0" destOrd="0" presId="urn:microsoft.com/office/officeart/2005/8/layout/vList2"/>
    <dgm:cxn modelId="{3DBF2E07-4028-49D6-8830-D888B08A4B34}" type="presOf" srcId="{4754D0D5-595B-48EF-8494-2709DD68B340}" destId="{AA116FD3-FF72-4B0D-B0A0-DB5D8CCF6205}" srcOrd="0" destOrd="0" presId="urn:microsoft.com/office/officeart/2005/8/layout/vList2"/>
    <dgm:cxn modelId="{A57735F0-E9CE-41E2-ADEF-3619AB70BAC9}" type="presOf" srcId="{BCF646B8-E376-466C-B9EE-D825A7C8FC58}" destId="{9774BDD0-BF59-45F5-99CE-6351ACD8CE40}" srcOrd="0" destOrd="0" presId="urn:microsoft.com/office/officeart/2005/8/layout/vList2"/>
    <dgm:cxn modelId="{C7601395-D26C-44FE-A46D-8A2CEDFD6A92}" srcId="{E81BDF71-075F-4A37-B1A8-BA22CE2349EB}" destId="{53ABC030-4244-4BC1-A565-5BB125C20CFD}" srcOrd="2" destOrd="0" parTransId="{F76C6BF0-8D90-4C7E-B558-BF1A8D0D5287}" sibTransId="{7EBAA54D-0CAB-458B-B998-374B73BE2E82}"/>
    <dgm:cxn modelId="{3E622F89-A1CA-4B91-8065-C84B8A2075B3}" srcId="{E81BDF71-075F-4A37-B1A8-BA22CE2349EB}" destId="{13796682-74C4-4AD6-9155-142066FA99D3}" srcOrd="0" destOrd="0" parTransId="{A446EDE7-DFF8-4E29-9171-5B7E85A77C4E}" sibTransId="{DEBDBA39-CACD-4C88-AE9D-3EC7A242D378}"/>
    <dgm:cxn modelId="{A410F80A-B00E-46B2-829B-70D0F914589D}" srcId="{E81BDF71-075F-4A37-B1A8-BA22CE2349EB}" destId="{C22300DC-A597-4234-BAC5-25D495BE00B3}" srcOrd="6" destOrd="0" parTransId="{B1A4D639-7BBA-4207-924B-3C5BA45BB418}" sibTransId="{F9A2A93F-C479-4077-B3A4-AD78D1AE9ED5}"/>
    <dgm:cxn modelId="{F83093B6-9ED8-4588-8942-FB8162833BAB}" srcId="{E81BDF71-075F-4A37-B1A8-BA22CE2349EB}" destId="{5EADF6B0-2BDA-4CAF-B67B-0CD9E44339FF}" srcOrd="5" destOrd="0" parTransId="{47DEE2E2-0916-42D4-921D-5C9DF6BA3EFD}" sibTransId="{B5517668-1F7D-47ED-81B0-659CDC9C3401}"/>
    <dgm:cxn modelId="{82DA5F32-6D00-43CD-A602-388C50F4D0C3}" type="presParOf" srcId="{75521A43-E9DB-4287-922E-2E84D8C89C4A}" destId="{2783E978-3B41-45C9-B8E4-1C2C41620402}" srcOrd="0" destOrd="0" presId="urn:microsoft.com/office/officeart/2005/8/layout/vList2"/>
    <dgm:cxn modelId="{9F006A54-6CE3-4476-96C4-AEC6F3C9C7CA}" type="presParOf" srcId="{75521A43-E9DB-4287-922E-2E84D8C89C4A}" destId="{188F66EF-8CC8-4A2E-B80D-43AA95B4E6A1}" srcOrd="1" destOrd="0" presId="urn:microsoft.com/office/officeart/2005/8/layout/vList2"/>
    <dgm:cxn modelId="{D9BCD05B-8C59-442C-93B9-0540652664E1}" type="presParOf" srcId="{75521A43-E9DB-4287-922E-2E84D8C89C4A}" destId="{9774BDD0-BF59-45F5-99CE-6351ACD8CE40}" srcOrd="2" destOrd="0" presId="urn:microsoft.com/office/officeart/2005/8/layout/vList2"/>
    <dgm:cxn modelId="{A90AFA6C-CFC1-4BE5-B0A1-BCA4B3C614A0}" type="presParOf" srcId="{75521A43-E9DB-4287-922E-2E84D8C89C4A}" destId="{7110F6BE-9B90-4124-A651-89B529B225B9}" srcOrd="3" destOrd="0" presId="urn:microsoft.com/office/officeart/2005/8/layout/vList2"/>
    <dgm:cxn modelId="{BE8457EF-03DB-460F-8A01-B24DFD2552DA}" type="presParOf" srcId="{75521A43-E9DB-4287-922E-2E84D8C89C4A}" destId="{F935634B-3738-4B97-8D26-D55A41E4AEFB}" srcOrd="4" destOrd="0" presId="urn:microsoft.com/office/officeart/2005/8/layout/vList2"/>
    <dgm:cxn modelId="{BC5F5663-5181-42BA-84D4-2062F581FBE1}" type="presParOf" srcId="{75521A43-E9DB-4287-922E-2E84D8C89C4A}" destId="{E7DF563D-10BC-452A-8CA7-1DAA9E674848}" srcOrd="5" destOrd="0" presId="urn:microsoft.com/office/officeart/2005/8/layout/vList2"/>
    <dgm:cxn modelId="{C73F13F9-92E9-4F15-B51F-BB774A138B03}" type="presParOf" srcId="{75521A43-E9DB-4287-922E-2E84D8C89C4A}" destId="{AA116FD3-FF72-4B0D-B0A0-DB5D8CCF6205}" srcOrd="6" destOrd="0" presId="urn:microsoft.com/office/officeart/2005/8/layout/vList2"/>
    <dgm:cxn modelId="{AD462A12-A5F6-4C2B-8DC2-0B5A86891C99}" type="presParOf" srcId="{75521A43-E9DB-4287-922E-2E84D8C89C4A}" destId="{0D6C39EF-2A7E-4E48-84EA-3EDC853083E8}" srcOrd="7" destOrd="0" presId="urn:microsoft.com/office/officeart/2005/8/layout/vList2"/>
    <dgm:cxn modelId="{74D0222D-5D53-430A-8B0B-E4999BD02A6D}" type="presParOf" srcId="{75521A43-E9DB-4287-922E-2E84D8C89C4A}" destId="{F581A4C9-3A99-4833-81B8-D8DB7693C972}" srcOrd="8" destOrd="0" presId="urn:microsoft.com/office/officeart/2005/8/layout/vList2"/>
    <dgm:cxn modelId="{896B4CC8-9A83-4EA0-98AF-9196497CACB4}" type="presParOf" srcId="{75521A43-E9DB-4287-922E-2E84D8C89C4A}" destId="{90B320EA-BFDE-4343-8AEA-D9F4529316B4}" srcOrd="9" destOrd="0" presId="urn:microsoft.com/office/officeart/2005/8/layout/vList2"/>
    <dgm:cxn modelId="{178D654A-7761-43C6-86FA-51C718E90A16}" type="presParOf" srcId="{75521A43-E9DB-4287-922E-2E84D8C89C4A}" destId="{753A44CB-4B42-405D-8F43-D193482A9748}" srcOrd="10" destOrd="0" presId="urn:microsoft.com/office/officeart/2005/8/layout/vList2"/>
    <dgm:cxn modelId="{3AA09815-568B-467C-BAC4-412C5508923C}" type="presParOf" srcId="{75521A43-E9DB-4287-922E-2E84D8C89C4A}" destId="{0B31CC02-43AF-4C1C-A211-A9450E7600F1}" srcOrd="11" destOrd="0" presId="urn:microsoft.com/office/officeart/2005/8/layout/vList2"/>
    <dgm:cxn modelId="{5DA2699E-5915-4E9E-A9C4-3699AD2B5A1C}" type="presParOf" srcId="{75521A43-E9DB-4287-922E-2E84D8C89C4A}" destId="{EDB4608C-AA29-4EDC-99AE-526889BACDB9}" srcOrd="12" destOrd="0" presId="urn:microsoft.com/office/officeart/2005/8/layout/vList2"/>
    <dgm:cxn modelId="{04646DBA-D802-4566-B300-6851D1C50369}" type="presParOf" srcId="{75521A43-E9DB-4287-922E-2E84D8C89C4A}" destId="{00A2ECEE-6D96-4C48-B85F-8A9531F33647}" srcOrd="13" destOrd="0" presId="urn:microsoft.com/office/officeart/2005/8/layout/vList2"/>
    <dgm:cxn modelId="{3272A2A2-F2DE-4232-A791-4BF908A8D461}" type="presParOf" srcId="{75521A43-E9DB-4287-922E-2E84D8C89C4A}" destId="{ECABD823-EAFF-44EB-A7D5-B7E1B44D7817}"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B2366C-A412-4DD5-9072-88D1BA2C720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20FE9325-EAB3-4E61-ACEA-A7A10CD2178C}">
      <dgm:prSet/>
      <dgm:spPr>
        <a:solidFill>
          <a:srgbClr val="FFFF00">
            <a:alpha val="50000"/>
          </a:srgbClr>
        </a:solidFill>
      </dgm:spPr>
      <dgm:t>
        <a:bodyPr/>
        <a:lstStyle/>
        <a:p>
          <a:pPr rtl="1"/>
          <a:r>
            <a:rPr lang="ar-SA" smtClean="0"/>
            <a:t>خصائص المدير الاوتقراطي</a:t>
          </a:r>
          <a:endParaRPr lang="ar-SA"/>
        </a:p>
      </dgm:t>
    </dgm:pt>
    <dgm:pt modelId="{A863EC55-E933-492A-AF28-055EC0796427}" type="parTrans" cxnId="{0D8B8BFF-F827-48BA-A748-947A333F22D9}">
      <dgm:prSet/>
      <dgm:spPr/>
      <dgm:t>
        <a:bodyPr/>
        <a:lstStyle/>
        <a:p>
          <a:pPr rtl="1"/>
          <a:endParaRPr lang="ar-SA"/>
        </a:p>
      </dgm:t>
    </dgm:pt>
    <dgm:pt modelId="{BAAEF6E1-35C8-4D31-B1BD-379C4373504E}" type="sibTrans" cxnId="{0D8B8BFF-F827-48BA-A748-947A333F22D9}">
      <dgm:prSet/>
      <dgm:spPr/>
      <dgm:t>
        <a:bodyPr/>
        <a:lstStyle/>
        <a:p>
          <a:pPr rtl="1"/>
          <a:endParaRPr lang="ar-SA"/>
        </a:p>
      </dgm:t>
    </dgm:pt>
    <dgm:pt modelId="{3B01241E-276E-4D70-ADAF-21D3230C32D2}" type="pres">
      <dgm:prSet presAssocID="{71B2366C-A412-4DD5-9072-88D1BA2C720B}" presName="compositeShape" presStyleCnt="0">
        <dgm:presLayoutVars>
          <dgm:chMax val="7"/>
          <dgm:dir/>
          <dgm:resizeHandles val="exact"/>
        </dgm:presLayoutVars>
      </dgm:prSet>
      <dgm:spPr/>
      <dgm:t>
        <a:bodyPr/>
        <a:lstStyle/>
        <a:p>
          <a:pPr rtl="1"/>
          <a:endParaRPr lang="ar-SA"/>
        </a:p>
      </dgm:t>
    </dgm:pt>
    <dgm:pt modelId="{9DB2A3CD-483B-4E79-99D9-1AB466F0E919}" type="pres">
      <dgm:prSet presAssocID="{20FE9325-EAB3-4E61-ACEA-A7A10CD2178C}" presName="circ1TxSh" presStyleLbl="vennNode1" presStyleIdx="0" presStyleCnt="1" custScaleX="719587"/>
      <dgm:spPr/>
      <dgm:t>
        <a:bodyPr/>
        <a:lstStyle/>
        <a:p>
          <a:pPr rtl="1"/>
          <a:endParaRPr lang="ar-SA"/>
        </a:p>
      </dgm:t>
    </dgm:pt>
  </dgm:ptLst>
  <dgm:cxnLst>
    <dgm:cxn modelId="{C853953D-BDBC-4290-B0DB-080F21CE7CD5}" type="presOf" srcId="{20FE9325-EAB3-4E61-ACEA-A7A10CD2178C}" destId="{9DB2A3CD-483B-4E79-99D9-1AB466F0E919}" srcOrd="0" destOrd="0" presId="urn:microsoft.com/office/officeart/2005/8/layout/venn1"/>
    <dgm:cxn modelId="{0D8B8BFF-F827-48BA-A748-947A333F22D9}" srcId="{71B2366C-A412-4DD5-9072-88D1BA2C720B}" destId="{20FE9325-EAB3-4E61-ACEA-A7A10CD2178C}" srcOrd="0" destOrd="0" parTransId="{A863EC55-E933-492A-AF28-055EC0796427}" sibTransId="{BAAEF6E1-35C8-4D31-B1BD-379C4373504E}"/>
    <dgm:cxn modelId="{4B1F291A-618C-4836-8E99-BF75CD754982}" type="presOf" srcId="{71B2366C-A412-4DD5-9072-88D1BA2C720B}" destId="{3B01241E-276E-4D70-ADAF-21D3230C32D2}" srcOrd="0" destOrd="0" presId="urn:microsoft.com/office/officeart/2005/8/layout/venn1"/>
    <dgm:cxn modelId="{FA601296-8D66-4763-8F02-1CF88D7FFC88}" type="presParOf" srcId="{3B01241E-276E-4D70-ADAF-21D3230C32D2}" destId="{9DB2A3CD-483B-4E79-99D9-1AB466F0E91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585AD2-FABC-4775-9B9D-CE1243D0F7A1}" type="doc">
      <dgm:prSet loTypeId="urn:microsoft.com/office/officeart/2005/8/layout/target3" loCatId="relationship" qsTypeId="urn:microsoft.com/office/officeart/2005/8/quickstyle/3d5" qsCatId="3D" csTypeId="urn:microsoft.com/office/officeart/2005/8/colors/colorful5" csCatId="colorful" phldr="1"/>
      <dgm:spPr/>
      <dgm:t>
        <a:bodyPr/>
        <a:lstStyle/>
        <a:p>
          <a:pPr rtl="1"/>
          <a:endParaRPr lang="ar-IQ"/>
        </a:p>
      </dgm:t>
    </dgm:pt>
    <dgm:pt modelId="{26CFE0B0-3EF9-4B80-8EA9-6BA838AECD34}">
      <dgm:prSet/>
      <dgm:spPr>
        <a:solidFill>
          <a:schemeClr val="accent3">
            <a:lumMod val="20000"/>
            <a:lumOff val="80000"/>
          </a:schemeClr>
        </a:solidFill>
      </dgm:spPr>
      <dgm:t>
        <a:bodyPr/>
        <a:lstStyle/>
        <a:p>
          <a:pPr rtl="1"/>
          <a:r>
            <a:rPr lang="ar-IQ" dirty="0" smtClean="0">
              <a:effectLst/>
              <a:latin typeface="Calibri"/>
              <a:ea typeface="Calibri"/>
              <a:cs typeface="Arial"/>
            </a:rPr>
            <a:t>2-  الادارة التراسلية او السائبة:</a:t>
          </a:r>
          <a:endParaRPr lang="ar-IQ" b="1" dirty="0">
            <a:solidFill>
              <a:srgbClr val="FFFF00"/>
            </a:solidFill>
          </a:endParaRPr>
        </a:p>
      </dgm:t>
    </dgm:pt>
    <dgm:pt modelId="{A0BF7DC3-3FD1-404F-A30D-9118436F1EA1}" type="parTrans" cxnId="{13EEEDA8-0365-4D33-9A75-716FA9E8A4B4}">
      <dgm:prSet/>
      <dgm:spPr/>
      <dgm:t>
        <a:bodyPr/>
        <a:lstStyle/>
        <a:p>
          <a:pPr rtl="1"/>
          <a:endParaRPr lang="ar-IQ"/>
        </a:p>
      </dgm:t>
    </dgm:pt>
    <dgm:pt modelId="{74612A15-0E64-4015-B12E-16706A1BF8C5}" type="sibTrans" cxnId="{13EEEDA8-0365-4D33-9A75-716FA9E8A4B4}">
      <dgm:prSet/>
      <dgm:spPr/>
      <dgm:t>
        <a:bodyPr/>
        <a:lstStyle/>
        <a:p>
          <a:pPr rtl="1"/>
          <a:endParaRPr lang="ar-IQ"/>
        </a:p>
      </dgm:t>
    </dgm:pt>
    <dgm:pt modelId="{A8D98C7B-D6B2-4832-83C1-DDFE4574CD21}" type="pres">
      <dgm:prSet presAssocID="{4F585AD2-FABC-4775-9B9D-CE1243D0F7A1}" presName="Name0" presStyleCnt="0">
        <dgm:presLayoutVars>
          <dgm:chMax val="7"/>
          <dgm:dir/>
          <dgm:animLvl val="lvl"/>
          <dgm:resizeHandles val="exact"/>
        </dgm:presLayoutVars>
      </dgm:prSet>
      <dgm:spPr/>
      <dgm:t>
        <a:bodyPr/>
        <a:lstStyle/>
        <a:p>
          <a:pPr rtl="1"/>
          <a:endParaRPr lang="ar-IQ"/>
        </a:p>
      </dgm:t>
    </dgm:pt>
    <dgm:pt modelId="{F39B5CE7-02FE-49CB-973A-869B9F61C63D}" type="pres">
      <dgm:prSet presAssocID="{26CFE0B0-3EF9-4B80-8EA9-6BA838AECD34}" presName="circle1" presStyleLbl="node1" presStyleIdx="0" presStyleCnt="1"/>
      <dgm:spPr/>
    </dgm:pt>
    <dgm:pt modelId="{97F0427E-F6F6-424E-8B25-BE34AB2F12B1}" type="pres">
      <dgm:prSet presAssocID="{26CFE0B0-3EF9-4B80-8EA9-6BA838AECD34}" presName="space" presStyleCnt="0"/>
      <dgm:spPr/>
    </dgm:pt>
    <dgm:pt modelId="{D12C6723-F61A-42E1-ABAF-023D1D449699}" type="pres">
      <dgm:prSet presAssocID="{26CFE0B0-3EF9-4B80-8EA9-6BA838AECD34}" presName="rect1" presStyleLbl="alignAcc1" presStyleIdx="0" presStyleCnt="1" custLinFactNeighborX="-1032" custLinFactNeighborY="-60123"/>
      <dgm:spPr/>
      <dgm:t>
        <a:bodyPr/>
        <a:lstStyle/>
        <a:p>
          <a:pPr rtl="1"/>
          <a:endParaRPr lang="ar-IQ"/>
        </a:p>
      </dgm:t>
    </dgm:pt>
    <dgm:pt modelId="{CCA67233-B942-4CC3-871A-3B7D78578C24}" type="pres">
      <dgm:prSet presAssocID="{26CFE0B0-3EF9-4B80-8EA9-6BA838AECD34}" presName="rect1ParTxNoCh" presStyleLbl="alignAcc1" presStyleIdx="0" presStyleCnt="1">
        <dgm:presLayoutVars>
          <dgm:chMax val="1"/>
          <dgm:bulletEnabled val="1"/>
        </dgm:presLayoutVars>
      </dgm:prSet>
      <dgm:spPr/>
      <dgm:t>
        <a:bodyPr/>
        <a:lstStyle/>
        <a:p>
          <a:pPr rtl="1"/>
          <a:endParaRPr lang="ar-IQ"/>
        </a:p>
      </dgm:t>
    </dgm:pt>
  </dgm:ptLst>
  <dgm:cxnLst>
    <dgm:cxn modelId="{360C8E83-DB3D-417B-A85D-F19DC6166BCA}" type="presOf" srcId="{4F585AD2-FABC-4775-9B9D-CE1243D0F7A1}" destId="{A8D98C7B-D6B2-4832-83C1-DDFE4574CD21}" srcOrd="0" destOrd="0" presId="urn:microsoft.com/office/officeart/2005/8/layout/target3"/>
    <dgm:cxn modelId="{46AEB0BB-3FC1-44F1-B253-3069B62284B1}" type="presOf" srcId="{26CFE0B0-3EF9-4B80-8EA9-6BA838AECD34}" destId="{CCA67233-B942-4CC3-871A-3B7D78578C24}" srcOrd="1" destOrd="0" presId="urn:microsoft.com/office/officeart/2005/8/layout/target3"/>
    <dgm:cxn modelId="{13EEEDA8-0365-4D33-9A75-716FA9E8A4B4}" srcId="{4F585AD2-FABC-4775-9B9D-CE1243D0F7A1}" destId="{26CFE0B0-3EF9-4B80-8EA9-6BA838AECD34}" srcOrd="0" destOrd="0" parTransId="{A0BF7DC3-3FD1-404F-A30D-9118436F1EA1}" sibTransId="{74612A15-0E64-4015-B12E-16706A1BF8C5}"/>
    <dgm:cxn modelId="{B58DDEE4-5A84-4E16-AAFB-B0C71F09D78E}" type="presOf" srcId="{26CFE0B0-3EF9-4B80-8EA9-6BA838AECD34}" destId="{D12C6723-F61A-42E1-ABAF-023D1D449699}" srcOrd="0" destOrd="0" presId="urn:microsoft.com/office/officeart/2005/8/layout/target3"/>
    <dgm:cxn modelId="{C57A54D5-2C8B-482C-972B-011AB4116FE6}" type="presParOf" srcId="{A8D98C7B-D6B2-4832-83C1-DDFE4574CD21}" destId="{F39B5CE7-02FE-49CB-973A-869B9F61C63D}" srcOrd="0" destOrd="0" presId="urn:microsoft.com/office/officeart/2005/8/layout/target3"/>
    <dgm:cxn modelId="{F27E7C59-3FE4-4F6E-A32A-0BA662D6C1CA}" type="presParOf" srcId="{A8D98C7B-D6B2-4832-83C1-DDFE4574CD21}" destId="{97F0427E-F6F6-424E-8B25-BE34AB2F12B1}" srcOrd="1" destOrd="0" presId="urn:microsoft.com/office/officeart/2005/8/layout/target3"/>
    <dgm:cxn modelId="{290671D0-C17B-484D-8A08-67A586E089E0}" type="presParOf" srcId="{A8D98C7B-D6B2-4832-83C1-DDFE4574CD21}" destId="{D12C6723-F61A-42E1-ABAF-023D1D449699}" srcOrd="2" destOrd="0" presId="urn:microsoft.com/office/officeart/2005/8/layout/target3"/>
    <dgm:cxn modelId="{A01533AF-0C58-4A04-A453-AAA090E26D23}" type="presParOf" srcId="{A8D98C7B-D6B2-4832-83C1-DDFE4574CD21}" destId="{CCA67233-B942-4CC3-871A-3B7D78578C2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BF21AF-A53E-4260-BE39-8E5A39177A7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54304B43-9890-4620-A541-6C1931C4683D}">
      <dgm:prSet custT="1"/>
      <dgm:spPr>
        <a:solidFill>
          <a:srgbClr val="FFFF00">
            <a:alpha val="50000"/>
          </a:srgbClr>
        </a:solidFill>
      </dgm:spPr>
      <dgm:t>
        <a:bodyPr/>
        <a:lstStyle/>
        <a:p>
          <a:pPr rtl="1"/>
          <a:r>
            <a:rPr lang="ar-SA" sz="3600" b="1" dirty="0" smtClean="0"/>
            <a:t>السمات الشخصية للنمط </a:t>
          </a:r>
          <a:r>
            <a:rPr lang="ar-SA" sz="3600" b="1" dirty="0" err="1" smtClean="0"/>
            <a:t>التراسلي</a:t>
          </a:r>
          <a:r>
            <a:rPr lang="ar-SA" sz="3600" b="1" dirty="0" smtClean="0"/>
            <a:t/>
          </a:r>
          <a:br>
            <a:rPr lang="ar-SA" sz="3600" b="1" dirty="0" smtClean="0"/>
          </a:br>
          <a:r>
            <a:rPr lang="ar-SA" sz="1600" b="1" dirty="0" smtClean="0"/>
            <a:t/>
          </a:r>
          <a:br>
            <a:rPr lang="ar-SA" sz="1600" b="1" dirty="0" smtClean="0"/>
          </a:br>
          <a:endParaRPr lang="ar-SA" sz="1600" dirty="0"/>
        </a:p>
      </dgm:t>
    </dgm:pt>
    <dgm:pt modelId="{F2E51576-E073-465A-AF6D-BEAD053F24EA}" type="parTrans" cxnId="{2BCF5AB6-46BE-467B-B4CC-A98FD2753C1D}">
      <dgm:prSet/>
      <dgm:spPr/>
      <dgm:t>
        <a:bodyPr/>
        <a:lstStyle/>
        <a:p>
          <a:pPr rtl="1"/>
          <a:endParaRPr lang="ar-SA"/>
        </a:p>
      </dgm:t>
    </dgm:pt>
    <dgm:pt modelId="{4AE55E7A-BD2F-46C0-9743-E72265E4E67B}" type="sibTrans" cxnId="{2BCF5AB6-46BE-467B-B4CC-A98FD2753C1D}">
      <dgm:prSet/>
      <dgm:spPr/>
      <dgm:t>
        <a:bodyPr/>
        <a:lstStyle/>
        <a:p>
          <a:pPr rtl="1"/>
          <a:endParaRPr lang="ar-SA"/>
        </a:p>
      </dgm:t>
    </dgm:pt>
    <dgm:pt modelId="{2611119C-CBE3-4600-B945-3EA01C2BAC82}" type="pres">
      <dgm:prSet presAssocID="{50BF21AF-A53E-4260-BE39-8E5A39177A7C}" presName="compositeShape" presStyleCnt="0">
        <dgm:presLayoutVars>
          <dgm:chMax val="7"/>
          <dgm:dir/>
          <dgm:resizeHandles val="exact"/>
        </dgm:presLayoutVars>
      </dgm:prSet>
      <dgm:spPr/>
      <dgm:t>
        <a:bodyPr/>
        <a:lstStyle/>
        <a:p>
          <a:pPr rtl="1"/>
          <a:endParaRPr lang="ar-SA"/>
        </a:p>
      </dgm:t>
    </dgm:pt>
    <dgm:pt modelId="{D3FBB83A-D68A-48AA-B455-4C50518D0D05}" type="pres">
      <dgm:prSet presAssocID="{54304B43-9890-4620-A541-6C1931C4683D}" presName="circ1TxSh" presStyleLbl="vennNode1" presStyleIdx="0" presStyleCnt="1" custScaleX="784615"/>
      <dgm:spPr/>
      <dgm:t>
        <a:bodyPr/>
        <a:lstStyle/>
        <a:p>
          <a:pPr rtl="1"/>
          <a:endParaRPr lang="ar-SA"/>
        </a:p>
      </dgm:t>
    </dgm:pt>
  </dgm:ptLst>
  <dgm:cxnLst>
    <dgm:cxn modelId="{5B2992B7-74A5-4A47-8E01-CA6ABB338C25}" type="presOf" srcId="{50BF21AF-A53E-4260-BE39-8E5A39177A7C}" destId="{2611119C-CBE3-4600-B945-3EA01C2BAC82}" srcOrd="0" destOrd="0" presId="urn:microsoft.com/office/officeart/2005/8/layout/venn1"/>
    <dgm:cxn modelId="{23872060-7E19-4DDD-8E1D-6266F03013D4}" type="presOf" srcId="{54304B43-9890-4620-A541-6C1931C4683D}" destId="{D3FBB83A-D68A-48AA-B455-4C50518D0D05}" srcOrd="0" destOrd="0" presId="urn:microsoft.com/office/officeart/2005/8/layout/venn1"/>
    <dgm:cxn modelId="{2BCF5AB6-46BE-467B-B4CC-A98FD2753C1D}" srcId="{50BF21AF-A53E-4260-BE39-8E5A39177A7C}" destId="{54304B43-9890-4620-A541-6C1931C4683D}" srcOrd="0" destOrd="0" parTransId="{F2E51576-E073-465A-AF6D-BEAD053F24EA}" sibTransId="{4AE55E7A-BD2F-46C0-9743-E72265E4E67B}"/>
    <dgm:cxn modelId="{735A8BEC-A066-48E7-BEA6-78614DCC369D}" type="presParOf" srcId="{2611119C-CBE3-4600-B945-3EA01C2BAC82}" destId="{D3FBB83A-D68A-48AA-B455-4C50518D0D05}"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05EB6C-BEA5-4514-B49C-A60B5074698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7115F193-71DF-4246-A3CF-0168E0F363FC}">
      <dgm:prSet/>
      <dgm:spPr/>
      <dgm:t>
        <a:bodyPr/>
        <a:lstStyle/>
        <a:p>
          <a:pPr rtl="1"/>
          <a:r>
            <a:rPr lang="ar-IQ" b="1" smtClean="0"/>
            <a:t>-  الادارة الديمقراطية </a:t>
          </a:r>
          <a:endParaRPr lang="ar-SA"/>
        </a:p>
      </dgm:t>
    </dgm:pt>
    <dgm:pt modelId="{CCFFA3B5-3D8A-49BD-A7C0-8D734EF62849}" type="parTrans" cxnId="{88A23EDB-D015-4422-88C3-470091BA5992}">
      <dgm:prSet/>
      <dgm:spPr/>
      <dgm:t>
        <a:bodyPr/>
        <a:lstStyle/>
        <a:p>
          <a:pPr rtl="1"/>
          <a:endParaRPr lang="ar-SA"/>
        </a:p>
      </dgm:t>
    </dgm:pt>
    <dgm:pt modelId="{C1B79DA1-577B-4164-B207-842B9EA93437}" type="sibTrans" cxnId="{88A23EDB-D015-4422-88C3-470091BA5992}">
      <dgm:prSet/>
      <dgm:spPr/>
      <dgm:t>
        <a:bodyPr/>
        <a:lstStyle/>
        <a:p>
          <a:pPr rtl="1"/>
          <a:endParaRPr lang="ar-SA"/>
        </a:p>
      </dgm:t>
    </dgm:pt>
    <dgm:pt modelId="{950FACEF-1EA1-4A6A-A5B8-B50B47B17D85}" type="pres">
      <dgm:prSet presAssocID="{8005EB6C-BEA5-4514-B49C-A60B5074698E}" presName="compositeShape" presStyleCnt="0">
        <dgm:presLayoutVars>
          <dgm:chMax val="7"/>
          <dgm:dir/>
          <dgm:resizeHandles val="exact"/>
        </dgm:presLayoutVars>
      </dgm:prSet>
      <dgm:spPr/>
      <dgm:t>
        <a:bodyPr/>
        <a:lstStyle/>
        <a:p>
          <a:pPr rtl="1"/>
          <a:endParaRPr lang="ar-SA"/>
        </a:p>
      </dgm:t>
    </dgm:pt>
    <dgm:pt modelId="{5783904A-1906-432C-BBF1-EFECCC89E5A8}" type="pres">
      <dgm:prSet presAssocID="{7115F193-71DF-4246-A3CF-0168E0F363FC}" presName="circ1TxSh" presStyleLbl="vennNode1" presStyleIdx="0" presStyleCnt="1" custScaleX="798902"/>
      <dgm:spPr/>
      <dgm:t>
        <a:bodyPr/>
        <a:lstStyle/>
        <a:p>
          <a:pPr rtl="1"/>
          <a:endParaRPr lang="ar-SA"/>
        </a:p>
      </dgm:t>
    </dgm:pt>
  </dgm:ptLst>
  <dgm:cxnLst>
    <dgm:cxn modelId="{4AEC6724-122D-42B6-A33E-C54872A1DC21}" type="presOf" srcId="{8005EB6C-BEA5-4514-B49C-A60B5074698E}" destId="{950FACEF-1EA1-4A6A-A5B8-B50B47B17D85}" srcOrd="0" destOrd="0" presId="urn:microsoft.com/office/officeart/2005/8/layout/venn1"/>
    <dgm:cxn modelId="{88A23EDB-D015-4422-88C3-470091BA5992}" srcId="{8005EB6C-BEA5-4514-B49C-A60B5074698E}" destId="{7115F193-71DF-4246-A3CF-0168E0F363FC}" srcOrd="0" destOrd="0" parTransId="{CCFFA3B5-3D8A-49BD-A7C0-8D734EF62849}" sibTransId="{C1B79DA1-577B-4164-B207-842B9EA93437}"/>
    <dgm:cxn modelId="{5B370809-A6AC-4807-ABC8-4911C43D007D}" type="presOf" srcId="{7115F193-71DF-4246-A3CF-0168E0F363FC}" destId="{5783904A-1906-432C-BBF1-EFECCC89E5A8}" srcOrd="0" destOrd="0" presId="urn:microsoft.com/office/officeart/2005/8/layout/venn1"/>
    <dgm:cxn modelId="{3C44F710-6272-4C9D-A6AE-F7BE755CE1A6}" type="presParOf" srcId="{950FACEF-1EA1-4A6A-A5B8-B50B47B17D85}" destId="{5783904A-1906-432C-BBF1-EFECCC89E5A8}"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0A56928-AB3D-4F12-8C61-47A128877EBB}" type="doc">
      <dgm:prSet loTypeId="urn:microsoft.com/office/officeart/2005/8/layout/venn1" loCatId="relationship" qsTypeId="urn:microsoft.com/office/officeart/2005/8/quickstyle/3d5" qsCatId="3D" csTypeId="urn:microsoft.com/office/officeart/2005/8/colors/colorful5" csCatId="colorful" phldr="1"/>
      <dgm:spPr/>
      <dgm:t>
        <a:bodyPr/>
        <a:lstStyle/>
        <a:p>
          <a:pPr rtl="1"/>
          <a:endParaRPr lang="ar-IQ"/>
        </a:p>
      </dgm:t>
    </dgm:pt>
    <dgm:pt modelId="{791D08F4-D5FA-4974-8AFF-B3C0704CE38E}">
      <dgm:prSet custT="1"/>
      <dgm:spPr>
        <a:solidFill>
          <a:srgbClr val="00B0F0">
            <a:alpha val="50000"/>
          </a:srgbClr>
        </a:solidFill>
      </dgm:spPr>
      <dgm:t>
        <a:bodyPr/>
        <a:lstStyle/>
        <a:p>
          <a:pPr rtl="1"/>
          <a:r>
            <a:rPr lang="ar-IQ" sz="4000" dirty="0" smtClean="0">
              <a:effectLst/>
              <a:latin typeface="Calibri"/>
              <a:ea typeface="Calibri"/>
              <a:cs typeface="Arial"/>
            </a:rPr>
            <a:t>صفات المدير الفوضوي</a:t>
          </a:r>
          <a:endParaRPr lang="ar-IQ" sz="4000" dirty="0"/>
        </a:p>
      </dgm:t>
    </dgm:pt>
    <dgm:pt modelId="{B501B5FE-C649-4883-9D81-DFD69217386F}" type="parTrans" cxnId="{C2FF13E9-8574-436D-AC5D-52FD4ED0E83B}">
      <dgm:prSet/>
      <dgm:spPr/>
      <dgm:t>
        <a:bodyPr/>
        <a:lstStyle/>
        <a:p>
          <a:pPr rtl="1"/>
          <a:endParaRPr lang="ar-IQ"/>
        </a:p>
      </dgm:t>
    </dgm:pt>
    <dgm:pt modelId="{98B4FEEB-822A-4232-8928-43F41857236C}" type="sibTrans" cxnId="{C2FF13E9-8574-436D-AC5D-52FD4ED0E83B}">
      <dgm:prSet/>
      <dgm:spPr/>
      <dgm:t>
        <a:bodyPr/>
        <a:lstStyle/>
        <a:p>
          <a:pPr rtl="1"/>
          <a:endParaRPr lang="ar-IQ"/>
        </a:p>
      </dgm:t>
    </dgm:pt>
    <dgm:pt modelId="{E4D32393-0F52-41BE-979F-775B9CBCA62B}" type="pres">
      <dgm:prSet presAssocID="{F0A56928-AB3D-4F12-8C61-47A128877EBB}" presName="compositeShape" presStyleCnt="0">
        <dgm:presLayoutVars>
          <dgm:chMax val="7"/>
          <dgm:dir/>
          <dgm:resizeHandles val="exact"/>
        </dgm:presLayoutVars>
      </dgm:prSet>
      <dgm:spPr/>
      <dgm:t>
        <a:bodyPr/>
        <a:lstStyle/>
        <a:p>
          <a:pPr rtl="1"/>
          <a:endParaRPr lang="ar-IQ"/>
        </a:p>
      </dgm:t>
    </dgm:pt>
    <dgm:pt modelId="{73A04DFC-BD2A-428E-85E6-8F24093E193C}" type="pres">
      <dgm:prSet presAssocID="{791D08F4-D5FA-4974-8AFF-B3C0704CE38E}" presName="circ1TxSh" presStyleLbl="vennNode1" presStyleIdx="0" presStyleCnt="1" custScaleX="657144" custLinFactNeighborX="14286"/>
      <dgm:spPr/>
      <dgm:t>
        <a:bodyPr/>
        <a:lstStyle/>
        <a:p>
          <a:pPr rtl="1"/>
          <a:endParaRPr lang="ar-IQ"/>
        </a:p>
      </dgm:t>
    </dgm:pt>
  </dgm:ptLst>
  <dgm:cxnLst>
    <dgm:cxn modelId="{43D99E0A-8A8D-4A3E-A17C-311B0A105E84}" type="presOf" srcId="{791D08F4-D5FA-4974-8AFF-B3C0704CE38E}" destId="{73A04DFC-BD2A-428E-85E6-8F24093E193C}" srcOrd="0" destOrd="0" presId="urn:microsoft.com/office/officeart/2005/8/layout/venn1"/>
    <dgm:cxn modelId="{057F74BF-7FB7-4B6A-AACC-425FF6F43A9C}" type="presOf" srcId="{F0A56928-AB3D-4F12-8C61-47A128877EBB}" destId="{E4D32393-0F52-41BE-979F-775B9CBCA62B}" srcOrd="0" destOrd="0" presId="urn:microsoft.com/office/officeart/2005/8/layout/venn1"/>
    <dgm:cxn modelId="{C2FF13E9-8574-436D-AC5D-52FD4ED0E83B}" srcId="{F0A56928-AB3D-4F12-8C61-47A128877EBB}" destId="{791D08F4-D5FA-4974-8AFF-B3C0704CE38E}" srcOrd="0" destOrd="0" parTransId="{B501B5FE-C649-4883-9D81-DFD69217386F}" sibTransId="{98B4FEEB-822A-4232-8928-43F41857236C}"/>
    <dgm:cxn modelId="{0AE3131D-B729-4AEC-BD87-EB245B64DC6D}" type="presParOf" srcId="{E4D32393-0F52-41BE-979F-775B9CBCA62B}" destId="{73A04DFC-BD2A-428E-85E6-8F24093E193C}"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BFA83-4B6A-447F-AA39-C7E141FFCEE3}">
      <dsp:nvSpPr>
        <dsp:cNvPr id="0" name=""/>
        <dsp:cNvSpPr/>
      </dsp:nvSpPr>
      <dsp:spPr>
        <a:xfrm>
          <a:off x="0" y="0"/>
          <a:ext cx="2808312" cy="2808312"/>
        </a:xfrm>
        <a:prstGeom prst="pie">
          <a:avLst>
            <a:gd name="adj1" fmla="val 5400000"/>
            <a:gd name="adj2" fmla="val 1620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91BEA14-BF2B-4CF0-8A81-37CB1DD47C96}">
      <dsp:nvSpPr>
        <dsp:cNvPr id="0" name=""/>
        <dsp:cNvSpPr/>
      </dsp:nvSpPr>
      <dsp:spPr>
        <a:xfrm>
          <a:off x="1404156" y="0"/>
          <a:ext cx="6368244" cy="2808312"/>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lvl="0" algn="ctr" defTabSz="2311400" rtl="1">
            <a:lnSpc>
              <a:spcPct val="90000"/>
            </a:lnSpc>
            <a:spcBef>
              <a:spcPct val="0"/>
            </a:spcBef>
            <a:spcAft>
              <a:spcPct val="35000"/>
            </a:spcAft>
          </a:pPr>
          <a:r>
            <a:rPr lang="ar-IQ" sz="5200" b="1" kern="1200" dirty="0" smtClean="0">
              <a:effectLst/>
              <a:latin typeface="Calibri"/>
              <a:ea typeface="Calibri"/>
              <a:cs typeface="Arial"/>
            </a:rPr>
            <a:t>اولا- انماط الادارة المدرسية</a:t>
          </a:r>
          <a:endParaRPr lang="ar-IQ" sz="5200" kern="1200" dirty="0"/>
        </a:p>
      </dsp:txBody>
      <dsp:txXfrm>
        <a:off x="1404156" y="0"/>
        <a:ext cx="6368244" cy="1333948"/>
      </dsp:txXfrm>
    </dsp:sp>
    <dsp:sp modelId="{ED79FB3B-27CE-4C38-8C92-D8EA4EF50503}">
      <dsp:nvSpPr>
        <dsp:cNvPr id="0" name=""/>
        <dsp:cNvSpPr/>
      </dsp:nvSpPr>
      <dsp:spPr>
        <a:xfrm>
          <a:off x="737181" y="1333948"/>
          <a:ext cx="1333948" cy="1333948"/>
        </a:xfrm>
        <a:prstGeom prst="pie">
          <a:avLst>
            <a:gd name="adj1" fmla="val 5400000"/>
            <a:gd name="adj2" fmla="val 16200000"/>
          </a:avLst>
        </a:prstGeom>
        <a:solidFill>
          <a:schemeClr val="accent5">
            <a:hueOff val="-9933876"/>
            <a:satOff val="39811"/>
            <a:lumOff val="862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ADB0B1F-B2CE-4C60-80AD-8202CC9A0FAA}">
      <dsp:nvSpPr>
        <dsp:cNvPr id="0" name=""/>
        <dsp:cNvSpPr/>
      </dsp:nvSpPr>
      <dsp:spPr>
        <a:xfrm>
          <a:off x="1404156" y="1333948"/>
          <a:ext cx="6368244" cy="1333948"/>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lvl="0" algn="ctr" defTabSz="2311400" rtl="1">
            <a:lnSpc>
              <a:spcPct val="90000"/>
            </a:lnSpc>
            <a:spcBef>
              <a:spcPct val="0"/>
            </a:spcBef>
            <a:spcAft>
              <a:spcPct val="35000"/>
            </a:spcAft>
          </a:pPr>
          <a:r>
            <a:rPr lang="ar-IQ" sz="5200" b="1" kern="1200" smtClean="0">
              <a:effectLst/>
              <a:latin typeface="Calibri"/>
              <a:ea typeface="Calibri"/>
              <a:cs typeface="Arial"/>
            </a:rPr>
            <a:t>ثانيا- مهمات مدير المدرسة</a:t>
          </a:r>
          <a:endParaRPr lang="ar-SA" sz="5200" kern="1200"/>
        </a:p>
      </dsp:txBody>
      <dsp:txXfrm>
        <a:off x="1404156" y="1333948"/>
        <a:ext cx="6368244" cy="13339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714F1-924F-4340-911C-992C282042A7}">
      <dsp:nvSpPr>
        <dsp:cNvPr id="0" name=""/>
        <dsp:cNvSpPr/>
      </dsp:nvSpPr>
      <dsp:spPr>
        <a:xfrm>
          <a:off x="0" y="0"/>
          <a:ext cx="1152127" cy="1152127"/>
        </a:xfrm>
        <a:prstGeom prst="pie">
          <a:avLst>
            <a:gd name="adj1" fmla="val 5400000"/>
            <a:gd name="adj2" fmla="val 1620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456DAAD-00BA-42D7-B1EF-8BA984C54D39}">
      <dsp:nvSpPr>
        <dsp:cNvPr id="0" name=""/>
        <dsp:cNvSpPr/>
      </dsp:nvSpPr>
      <dsp:spPr>
        <a:xfrm>
          <a:off x="576063" y="0"/>
          <a:ext cx="7196336" cy="1152127"/>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p3d z="-60000" extrusionH="63500"/>
      </dsp:spPr>
      <dsp:style>
        <a:lnRef idx="1">
          <a:schemeClr val="accent4"/>
        </a:lnRef>
        <a:fillRef idx="2">
          <a:schemeClr val="accent4"/>
        </a:fillRef>
        <a:effectRef idx="1">
          <a:schemeClr val="accent4"/>
        </a:effectRef>
        <a:fontRef idx="minor">
          <a:schemeClr val="dk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kern="1200" dirty="0" smtClean="0">
              <a:effectLst/>
              <a:latin typeface="Calibri"/>
              <a:ea typeface="Calibri"/>
              <a:cs typeface="Arial"/>
            </a:rPr>
            <a:t>ثانيا-</a:t>
          </a:r>
          <a:r>
            <a:rPr lang="ar-IQ" sz="5500" kern="1200" dirty="0" smtClean="0">
              <a:effectLst/>
              <a:latin typeface="Calibri"/>
              <a:ea typeface="Calibri"/>
              <a:cs typeface="Arial"/>
            </a:rPr>
            <a:t>مهمات مدير المدرسة</a:t>
          </a:r>
          <a:endParaRPr lang="ar-IQ" sz="5500" kern="1200" dirty="0"/>
        </a:p>
      </dsp:txBody>
      <dsp:txXfrm>
        <a:off x="576063" y="0"/>
        <a:ext cx="7196336" cy="115212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3BF32-9D8B-41B5-89CA-0714D713BC6C}">
      <dsp:nvSpPr>
        <dsp:cNvPr id="0" name=""/>
        <dsp:cNvSpPr/>
      </dsp:nvSpPr>
      <dsp:spPr>
        <a:xfrm>
          <a:off x="-2" y="0"/>
          <a:ext cx="7772404" cy="1008111"/>
        </a:xfrm>
        <a:prstGeom prst="ellipse">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955800" rtl="1">
            <a:lnSpc>
              <a:spcPct val="90000"/>
            </a:lnSpc>
            <a:spcBef>
              <a:spcPct val="0"/>
            </a:spcBef>
            <a:spcAft>
              <a:spcPct val="35000"/>
            </a:spcAft>
          </a:pPr>
          <a:r>
            <a:rPr lang="ar-IQ" sz="4400" kern="1200" dirty="0" smtClean="0"/>
            <a:t>المهمات الإدارية </a:t>
          </a:r>
          <a:endParaRPr lang="ar-IQ" sz="4000" kern="1200" dirty="0"/>
        </a:p>
      </dsp:txBody>
      <dsp:txXfrm>
        <a:off x="1138240" y="147634"/>
        <a:ext cx="5495920" cy="7128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3FEFA-10C1-44A1-8310-E7D8B840FCA1}">
      <dsp:nvSpPr>
        <dsp:cNvPr id="0" name=""/>
        <dsp:cNvSpPr/>
      </dsp:nvSpPr>
      <dsp:spPr>
        <a:xfrm>
          <a:off x="0" y="0"/>
          <a:ext cx="1152128" cy="1152128"/>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220CA3-C145-4239-8BA7-532025C3F741}">
      <dsp:nvSpPr>
        <dsp:cNvPr id="0" name=""/>
        <dsp:cNvSpPr/>
      </dsp:nvSpPr>
      <dsp:spPr>
        <a:xfrm>
          <a:off x="576063" y="0"/>
          <a:ext cx="7196336" cy="1152128"/>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IQ" sz="5500" kern="1200" dirty="0" smtClean="0">
              <a:effectLst/>
              <a:latin typeface="Calibri"/>
              <a:ea typeface="Calibri"/>
              <a:cs typeface="Arial"/>
            </a:rPr>
            <a:t>ثانيا: المهمات الفنية:</a:t>
          </a:r>
          <a:endParaRPr lang="ar-IQ" sz="5500" kern="1200" dirty="0"/>
        </a:p>
      </dsp:txBody>
      <dsp:txXfrm>
        <a:off x="576063" y="0"/>
        <a:ext cx="7196336" cy="115212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52E0C6-9AF5-4C38-B676-03AB9B13F3AF}">
      <dsp:nvSpPr>
        <dsp:cNvPr id="0" name=""/>
        <dsp:cNvSpPr/>
      </dsp:nvSpPr>
      <dsp:spPr>
        <a:xfrm>
          <a:off x="0" y="0"/>
          <a:ext cx="792086" cy="792086"/>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2D1836-466A-48A1-A44F-CCE94E2E51CC}">
      <dsp:nvSpPr>
        <dsp:cNvPr id="0" name=""/>
        <dsp:cNvSpPr/>
      </dsp:nvSpPr>
      <dsp:spPr>
        <a:xfrm>
          <a:off x="396043" y="0"/>
          <a:ext cx="7376356" cy="792086"/>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IQ" sz="4800" kern="1200" dirty="0" smtClean="0">
              <a:effectLst/>
              <a:latin typeface="Calibri"/>
              <a:ea typeface="Calibri"/>
              <a:cs typeface="Arial"/>
            </a:rPr>
            <a:t>المهمات الفنية</a:t>
          </a:r>
          <a:endParaRPr lang="ar-IQ" sz="4800" kern="1200" dirty="0"/>
        </a:p>
      </dsp:txBody>
      <dsp:txXfrm>
        <a:off x="396043" y="0"/>
        <a:ext cx="7376356" cy="79208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30CBB-344A-4A83-AC6E-C1DC682775D9}">
      <dsp:nvSpPr>
        <dsp:cNvPr id="0" name=""/>
        <dsp:cNvSpPr/>
      </dsp:nvSpPr>
      <dsp:spPr>
        <a:xfrm>
          <a:off x="-3" y="0"/>
          <a:ext cx="7772406" cy="1584175"/>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0">
          <a:noAutofit/>
        </a:bodyPr>
        <a:lstStyle/>
        <a:p>
          <a:pPr lvl="0" algn="ctr" defTabSz="2800350" rtl="1">
            <a:lnSpc>
              <a:spcPct val="90000"/>
            </a:lnSpc>
            <a:spcBef>
              <a:spcPct val="0"/>
            </a:spcBef>
            <a:spcAft>
              <a:spcPct val="35000"/>
            </a:spcAft>
          </a:pPr>
          <a:r>
            <a:rPr lang="ar-SA" sz="6300" b="1" kern="1200" dirty="0" smtClean="0"/>
            <a:t>مهمات مدير المدرسة</a:t>
          </a:r>
          <a:endParaRPr lang="ar-SA" sz="6300" kern="1200" dirty="0"/>
        </a:p>
      </dsp:txBody>
      <dsp:txXfrm>
        <a:off x="1138240" y="231997"/>
        <a:ext cx="5495920" cy="112018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D6EBA-D65C-414F-AB91-38DDCBB72802}">
      <dsp:nvSpPr>
        <dsp:cNvPr id="0" name=""/>
        <dsp:cNvSpPr/>
      </dsp:nvSpPr>
      <dsp:spPr>
        <a:xfrm>
          <a:off x="0" y="0"/>
          <a:ext cx="1152128" cy="1152128"/>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0F612C-4F77-4D76-B091-B290ECDBD5FA}">
      <dsp:nvSpPr>
        <dsp:cNvPr id="0" name=""/>
        <dsp:cNvSpPr/>
      </dsp:nvSpPr>
      <dsp:spPr>
        <a:xfrm>
          <a:off x="576063" y="0"/>
          <a:ext cx="7196336" cy="1152128"/>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IQ" sz="4000" kern="1200" dirty="0" smtClean="0">
              <a:effectLst/>
              <a:latin typeface="Calibri"/>
              <a:ea typeface="Calibri"/>
              <a:cs typeface="Arial"/>
            </a:rPr>
            <a:t>مجالات العمل الفني للمدير</a:t>
          </a:r>
          <a:r>
            <a:rPr lang="ar-SA" sz="4000" b="1" kern="1200" dirty="0" smtClean="0"/>
            <a:t/>
          </a:r>
          <a:br>
            <a:rPr lang="ar-SA" sz="4000" b="1" kern="1200" dirty="0" smtClean="0"/>
          </a:br>
          <a:endParaRPr lang="ar-IQ" sz="4000" kern="1200" dirty="0"/>
        </a:p>
      </dsp:txBody>
      <dsp:txXfrm>
        <a:off x="576063" y="0"/>
        <a:ext cx="7196336" cy="115212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0C3D1-15C7-4102-BD0A-076A25EE811D}">
      <dsp:nvSpPr>
        <dsp:cNvPr id="0" name=""/>
        <dsp:cNvSpPr/>
      </dsp:nvSpPr>
      <dsp:spPr>
        <a:xfrm>
          <a:off x="650037" y="0"/>
          <a:ext cx="6472325" cy="122413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355850" rtl="1">
            <a:lnSpc>
              <a:spcPct val="90000"/>
            </a:lnSpc>
            <a:spcBef>
              <a:spcPct val="0"/>
            </a:spcBef>
            <a:spcAft>
              <a:spcPct val="35000"/>
            </a:spcAft>
          </a:pPr>
          <a:r>
            <a:rPr lang="ar-SA" sz="5300" b="1" kern="1200" dirty="0" smtClean="0"/>
            <a:t>كفايات مدير المدرسة</a:t>
          </a:r>
          <a:endParaRPr lang="ar-SA" sz="5300" kern="1200" dirty="0"/>
        </a:p>
      </dsp:txBody>
      <dsp:txXfrm>
        <a:off x="1597887" y="179271"/>
        <a:ext cx="4576625" cy="8655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300DC-1D6F-41C5-A9CC-EE832D651E9E}">
      <dsp:nvSpPr>
        <dsp:cNvPr id="0" name=""/>
        <dsp:cNvSpPr/>
      </dsp:nvSpPr>
      <dsp:spPr>
        <a:xfrm>
          <a:off x="-1" y="0"/>
          <a:ext cx="8445323" cy="147002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33550" rtl="1">
            <a:lnSpc>
              <a:spcPct val="90000"/>
            </a:lnSpc>
            <a:spcBef>
              <a:spcPct val="0"/>
            </a:spcBef>
            <a:spcAft>
              <a:spcPct val="35000"/>
            </a:spcAft>
          </a:pPr>
          <a:r>
            <a:rPr lang="ar-SA" sz="3900" b="1" kern="1200" dirty="0" smtClean="0"/>
            <a:t>مهمات الادارة التربوية (وظائف الادارة)</a:t>
          </a:r>
          <a:endParaRPr lang="ar-SA" sz="3900" kern="1200" dirty="0"/>
        </a:p>
      </dsp:txBody>
      <dsp:txXfrm>
        <a:off x="1236788" y="215280"/>
        <a:ext cx="5971745" cy="103946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A9BBD-BDF8-4CB7-9D95-5AA8E6831F3E}">
      <dsp:nvSpPr>
        <dsp:cNvPr id="0" name=""/>
        <dsp:cNvSpPr/>
      </dsp:nvSpPr>
      <dsp:spPr>
        <a:xfrm>
          <a:off x="-2" y="0"/>
          <a:ext cx="7772404" cy="1470025"/>
        </a:xfrm>
        <a:prstGeom prst="ellipse">
          <a:avLst/>
        </a:prstGeom>
        <a:solidFill>
          <a:srgbClr val="FFFF00">
            <a:alpha val="50000"/>
          </a:srgb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00300" rtl="1">
            <a:lnSpc>
              <a:spcPct val="90000"/>
            </a:lnSpc>
            <a:spcBef>
              <a:spcPct val="0"/>
            </a:spcBef>
            <a:spcAft>
              <a:spcPct val="35000"/>
            </a:spcAft>
          </a:pPr>
          <a:r>
            <a:rPr lang="ar-SA" sz="5400" b="1" kern="1200" dirty="0" smtClean="0"/>
            <a:t>تطوير الادارية التربوية .</a:t>
          </a:r>
          <a:endParaRPr lang="ar-SA" sz="5400" kern="1200" dirty="0"/>
        </a:p>
      </dsp:txBody>
      <dsp:txXfrm>
        <a:off x="1138240" y="215280"/>
        <a:ext cx="5495920" cy="103946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3E683-C3F2-41E7-B2D4-D9C9C9301267}">
      <dsp:nvSpPr>
        <dsp:cNvPr id="0" name=""/>
        <dsp:cNvSpPr/>
      </dsp:nvSpPr>
      <dsp:spPr>
        <a:xfrm>
          <a:off x="-2" y="286382"/>
          <a:ext cx="7772404" cy="8972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rtl="1">
            <a:lnSpc>
              <a:spcPct val="90000"/>
            </a:lnSpc>
            <a:spcBef>
              <a:spcPct val="0"/>
            </a:spcBef>
            <a:spcAft>
              <a:spcPct val="35000"/>
            </a:spcAft>
          </a:pPr>
          <a:r>
            <a:rPr lang="ar-SA" sz="4800" b="1" kern="1200" smtClean="0"/>
            <a:t>صفات الاداري الناجح</a:t>
          </a:r>
          <a:endParaRPr lang="ar-SA" sz="4800" kern="1200"/>
        </a:p>
      </dsp:txBody>
      <dsp:txXfrm>
        <a:off x="1138240" y="417783"/>
        <a:ext cx="5495920" cy="634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21F91-9C25-444B-A796-34892E136BDF}">
      <dsp:nvSpPr>
        <dsp:cNvPr id="0" name=""/>
        <dsp:cNvSpPr/>
      </dsp:nvSpPr>
      <dsp:spPr>
        <a:xfrm>
          <a:off x="32038" y="0"/>
          <a:ext cx="3418151" cy="2952328"/>
        </a:xfrm>
        <a:prstGeom prst="roundRect">
          <a:avLst>
            <a:gd name="adj" fmla="val 10000"/>
          </a:avLst>
        </a:prstGeom>
        <a:solidFill>
          <a:schemeClr val="tx2">
            <a:lumMod val="20000"/>
            <a:lumOff val="8000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12928" tIns="312928" rIns="312928" bIns="312928" numCol="1" spcCol="1270" anchor="ctr" anchorCtr="0">
          <a:noAutofit/>
          <a:sp3d extrusionH="28000" prstMaterial="matte"/>
        </a:bodyPr>
        <a:lstStyle/>
        <a:p>
          <a:pPr lvl="0" algn="ctr" defTabSz="1955800" rtl="1">
            <a:lnSpc>
              <a:spcPct val="90000"/>
            </a:lnSpc>
            <a:spcBef>
              <a:spcPct val="0"/>
            </a:spcBef>
            <a:spcAft>
              <a:spcPct val="35000"/>
            </a:spcAft>
          </a:pPr>
          <a:r>
            <a:rPr lang="ar-IQ" sz="4400" b="1" kern="1200" dirty="0" smtClean="0">
              <a:solidFill>
                <a:srgbClr val="FF0000"/>
              </a:solidFill>
            </a:rPr>
            <a:t>الدكتور</a:t>
          </a:r>
        </a:p>
        <a:p>
          <a:pPr lvl="0" algn="ctr" defTabSz="1955800" rtl="1">
            <a:lnSpc>
              <a:spcPct val="90000"/>
            </a:lnSpc>
            <a:spcBef>
              <a:spcPct val="0"/>
            </a:spcBef>
            <a:spcAft>
              <a:spcPct val="35000"/>
            </a:spcAft>
          </a:pPr>
          <a:r>
            <a:rPr lang="ar-IQ" sz="4400" b="1" kern="1200" dirty="0" smtClean="0">
              <a:solidFill>
                <a:srgbClr val="FF0000"/>
              </a:solidFill>
            </a:rPr>
            <a:t>قاسم الخالدي</a:t>
          </a:r>
          <a:endParaRPr lang="ar-SA" sz="4400" b="1" kern="1200" dirty="0" smtClean="0">
            <a:solidFill>
              <a:srgbClr val="FF0000"/>
            </a:solidFill>
          </a:endParaRPr>
        </a:p>
        <a:p>
          <a:pPr lvl="0" algn="ctr" defTabSz="1955800" rtl="1">
            <a:lnSpc>
              <a:spcPct val="90000"/>
            </a:lnSpc>
            <a:spcBef>
              <a:spcPct val="0"/>
            </a:spcBef>
            <a:spcAft>
              <a:spcPct val="35000"/>
            </a:spcAft>
          </a:pPr>
          <a:r>
            <a:rPr lang="ar-SA" sz="3200" b="1" kern="1200" dirty="0" smtClean="0">
              <a:solidFill>
                <a:srgbClr val="002060"/>
              </a:solidFill>
            </a:rPr>
            <a:t>كلية التربية/ القرنة</a:t>
          </a:r>
        </a:p>
        <a:p>
          <a:pPr lvl="0" algn="ctr" defTabSz="1955800" rtl="1">
            <a:lnSpc>
              <a:spcPct val="90000"/>
            </a:lnSpc>
            <a:spcBef>
              <a:spcPct val="0"/>
            </a:spcBef>
            <a:spcAft>
              <a:spcPct val="35000"/>
            </a:spcAft>
          </a:pPr>
          <a:r>
            <a:rPr lang="ar-SA" sz="3200" b="1" kern="1200" dirty="0" smtClean="0">
              <a:solidFill>
                <a:srgbClr val="002060"/>
              </a:solidFill>
            </a:rPr>
            <a:t>2018-2019</a:t>
          </a:r>
          <a:endParaRPr lang="ar-IQ" sz="3200" b="1" kern="1200" dirty="0">
            <a:solidFill>
              <a:srgbClr val="002060"/>
            </a:solidFill>
          </a:endParaRPr>
        </a:p>
      </dsp:txBody>
      <dsp:txXfrm>
        <a:off x="32038" y="1180931"/>
        <a:ext cx="3418151" cy="1180931"/>
      </dsp:txXfrm>
    </dsp:sp>
    <dsp:sp modelId="{7506C834-1F04-4EF2-9414-456765B4CBCA}">
      <dsp:nvSpPr>
        <dsp:cNvPr id="0" name=""/>
        <dsp:cNvSpPr/>
      </dsp:nvSpPr>
      <dsp:spPr>
        <a:xfrm>
          <a:off x="1220497" y="177139"/>
          <a:ext cx="983125" cy="983125"/>
        </a:xfrm>
        <a:prstGeom prst="ellipse">
          <a:avLst/>
        </a:prstGeom>
        <a:solidFill>
          <a:schemeClr val="accent1">
            <a:tint val="5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dsp:style>
    </dsp:sp>
    <dsp:sp modelId="{EB2F7143-0A9A-4945-AE25-2EA4B24F2A8C}">
      <dsp:nvSpPr>
        <dsp:cNvPr id="0" name=""/>
        <dsp:cNvSpPr/>
      </dsp:nvSpPr>
      <dsp:spPr>
        <a:xfrm>
          <a:off x="3416418" y="0"/>
          <a:ext cx="3418151" cy="2952328"/>
        </a:xfrm>
        <a:prstGeom prst="roundRect">
          <a:avLst>
            <a:gd name="adj" fmla="val 10000"/>
          </a:avLst>
        </a:prstGeom>
        <a:solidFill>
          <a:srgbClr val="FF0000"/>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426720" tIns="426720" rIns="426720" bIns="426720" numCol="1" spcCol="1270" anchor="ctr" anchorCtr="0">
          <a:noAutofit/>
          <a:sp3d extrusionH="28000" prstMaterial="matte"/>
        </a:bodyPr>
        <a:lstStyle/>
        <a:p>
          <a:pPr lvl="0" algn="ctr" defTabSz="2667000" rtl="1">
            <a:lnSpc>
              <a:spcPct val="90000"/>
            </a:lnSpc>
            <a:spcBef>
              <a:spcPct val="0"/>
            </a:spcBef>
            <a:spcAft>
              <a:spcPct val="35000"/>
            </a:spcAft>
          </a:pPr>
          <a:r>
            <a:rPr lang="ar-IQ" sz="6000" b="1" kern="1200" dirty="0" smtClean="0">
              <a:solidFill>
                <a:srgbClr val="FFFF00"/>
              </a:solidFill>
            </a:rPr>
            <a:t>اعداد</a:t>
          </a:r>
          <a:endParaRPr lang="ar-IQ" sz="6000" b="1" kern="1200" dirty="0">
            <a:solidFill>
              <a:srgbClr val="FFFF00"/>
            </a:solidFill>
          </a:endParaRPr>
        </a:p>
      </dsp:txBody>
      <dsp:txXfrm>
        <a:off x="3416418" y="1180931"/>
        <a:ext cx="3418151" cy="1180931"/>
      </dsp:txXfrm>
    </dsp:sp>
    <dsp:sp modelId="{602A26B9-B047-4830-ADA2-F34C41449B19}">
      <dsp:nvSpPr>
        <dsp:cNvPr id="0" name=""/>
        <dsp:cNvSpPr/>
      </dsp:nvSpPr>
      <dsp:spPr>
        <a:xfrm>
          <a:off x="4741193" y="177139"/>
          <a:ext cx="983125" cy="983125"/>
        </a:xfrm>
        <a:prstGeom prst="ellipse">
          <a:avLst/>
        </a:prstGeom>
        <a:solidFill>
          <a:schemeClr val="accent1">
            <a:tint val="5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dsp:style>
    </dsp:sp>
    <dsp:sp modelId="{994AFE4A-B42A-42E4-BE6D-A8C78CAE150F}">
      <dsp:nvSpPr>
        <dsp:cNvPr id="0" name=""/>
        <dsp:cNvSpPr/>
      </dsp:nvSpPr>
      <dsp:spPr>
        <a:xfrm>
          <a:off x="277792" y="2361862"/>
          <a:ext cx="6389230" cy="442849"/>
        </a:xfrm>
        <a:prstGeom prst="leftRightArrow">
          <a:avLst/>
        </a:prstGeom>
        <a:solidFill>
          <a:schemeClr val="accent1">
            <a:tint val="6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B0081-7748-4A7D-8D55-7348A2D21C6B}">
      <dsp:nvSpPr>
        <dsp:cNvPr id="0" name=""/>
        <dsp:cNvSpPr/>
      </dsp:nvSpPr>
      <dsp:spPr>
        <a:xfrm>
          <a:off x="1080119" y="0"/>
          <a:ext cx="6480720" cy="2592288"/>
        </a:xfrm>
        <a:prstGeom prst="chevron">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40005" rIns="0" bIns="40005" numCol="1" spcCol="1270" anchor="ctr" anchorCtr="0">
          <a:noAutofit/>
        </a:bodyPr>
        <a:lstStyle/>
        <a:p>
          <a:pPr lvl="0" algn="ctr" defTabSz="2800350" rtl="1">
            <a:lnSpc>
              <a:spcPct val="90000"/>
            </a:lnSpc>
            <a:spcBef>
              <a:spcPct val="0"/>
            </a:spcBef>
            <a:spcAft>
              <a:spcPct val="35000"/>
            </a:spcAft>
          </a:pPr>
          <a:r>
            <a:rPr lang="ar-IQ" sz="6300" b="1" kern="1200" smtClean="0"/>
            <a:t>لا تقل فشلت بل تعلمت شيئا جديدا.</a:t>
          </a:r>
          <a:endParaRPr lang="ar-IQ" sz="6300" kern="1200"/>
        </a:p>
      </dsp:txBody>
      <dsp:txXfrm>
        <a:off x="2376263" y="0"/>
        <a:ext cx="3888432" cy="2592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2E1EA-988F-414E-B8FA-D666FE4442DC}">
      <dsp:nvSpPr>
        <dsp:cNvPr id="0" name=""/>
        <dsp:cNvSpPr/>
      </dsp:nvSpPr>
      <dsp:spPr>
        <a:xfrm>
          <a:off x="65619" y="0"/>
          <a:ext cx="5184576" cy="5184576"/>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1A909B7-7EE2-4578-9728-6993EF7FF60C}">
      <dsp:nvSpPr>
        <dsp:cNvPr id="0" name=""/>
        <dsp:cNvSpPr/>
      </dsp:nvSpPr>
      <dsp:spPr>
        <a:xfrm>
          <a:off x="460145" y="518538"/>
          <a:ext cx="7765499" cy="404433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ar-IQ" sz="3200" b="1" kern="1200" dirty="0" smtClean="0">
            <a:solidFill>
              <a:schemeClr val="tx1"/>
            </a:solidFill>
          </a:endParaRPr>
        </a:p>
        <a:p>
          <a:pPr lvl="0" algn="ctr" defTabSz="1422400" rtl="1">
            <a:lnSpc>
              <a:spcPct val="90000"/>
            </a:lnSpc>
            <a:spcBef>
              <a:spcPct val="0"/>
            </a:spcBef>
            <a:spcAft>
              <a:spcPct val="35000"/>
            </a:spcAft>
          </a:pPr>
          <a:endParaRPr lang="ar-IQ" sz="3200" b="1" kern="1200" dirty="0" smtClean="0">
            <a:solidFill>
              <a:schemeClr val="tx1"/>
            </a:solidFill>
          </a:endParaRPr>
        </a:p>
        <a:p>
          <a:pPr lvl="0" algn="ctr" defTabSz="1422400" rtl="1">
            <a:lnSpc>
              <a:spcPct val="90000"/>
            </a:lnSpc>
            <a:spcBef>
              <a:spcPct val="0"/>
            </a:spcBef>
            <a:spcAft>
              <a:spcPct val="35000"/>
            </a:spcAft>
          </a:pPr>
          <a:r>
            <a:rPr lang="ar-IQ" sz="3200" b="1" kern="1200" dirty="0" smtClean="0">
              <a:effectLst/>
              <a:latin typeface="Calibri"/>
              <a:ea typeface="Calibri"/>
              <a:cs typeface="Arial"/>
            </a:rPr>
            <a:t>اولا- انماط الادارة المدرسية:- </a:t>
          </a:r>
        </a:p>
        <a:p>
          <a:pPr lvl="0" algn="ctr" defTabSz="1422400" rtl="1">
            <a:lnSpc>
              <a:spcPct val="90000"/>
            </a:lnSpc>
            <a:spcBef>
              <a:spcPct val="0"/>
            </a:spcBef>
            <a:spcAft>
              <a:spcPct val="35000"/>
            </a:spcAft>
          </a:pPr>
          <a:r>
            <a:rPr lang="ar-IQ" sz="3200" kern="1200" dirty="0" smtClean="0">
              <a:effectLst/>
              <a:latin typeface="Calibri"/>
              <a:ea typeface="Calibri"/>
              <a:cs typeface="Arial"/>
            </a:rPr>
            <a:t>1-الادارة الاستبدادية او التسلطية  (الدكتاتورية)</a:t>
          </a:r>
          <a:r>
            <a:rPr lang="ar-IQ" sz="3200" b="1" kern="1200" dirty="0" smtClean="0">
              <a:solidFill>
                <a:schemeClr val="tx1"/>
              </a:solidFill>
            </a:rPr>
            <a:t/>
          </a:r>
          <a:br>
            <a:rPr lang="ar-IQ" sz="3200" b="1" kern="1200" dirty="0" smtClean="0">
              <a:solidFill>
                <a:schemeClr val="tx1"/>
              </a:solidFill>
            </a:rPr>
          </a:br>
          <a:r>
            <a:rPr lang="ar-IQ" sz="3200" kern="1200" dirty="0" smtClean="0">
              <a:effectLst/>
              <a:latin typeface="Calibri"/>
              <a:ea typeface="Calibri"/>
              <a:cs typeface="Arial"/>
            </a:rPr>
            <a:t>2-  الادارة الت</a:t>
          </a:r>
          <a:r>
            <a:rPr lang="ar-SA" sz="3200" kern="1200" dirty="0" smtClean="0">
              <a:effectLst/>
              <a:latin typeface="Calibri"/>
              <a:ea typeface="Calibri"/>
              <a:cs typeface="Arial"/>
            </a:rPr>
            <a:t>ر</a:t>
          </a:r>
          <a:r>
            <a:rPr lang="ar-IQ" sz="3200" kern="1200" dirty="0" smtClean="0">
              <a:effectLst/>
              <a:latin typeface="Calibri"/>
              <a:ea typeface="Calibri"/>
              <a:cs typeface="Arial"/>
            </a:rPr>
            <a:t>اسلية او السائبة:                                  </a:t>
          </a:r>
          <a:r>
            <a:rPr lang="ar-IQ" sz="3200" b="1" kern="1200" dirty="0" smtClean="0">
              <a:solidFill>
                <a:schemeClr val="tx1"/>
              </a:solidFill>
            </a:rPr>
            <a:t/>
          </a:r>
          <a:br>
            <a:rPr lang="ar-IQ" sz="3200" b="1" kern="1200" dirty="0" smtClean="0">
              <a:solidFill>
                <a:schemeClr val="tx1"/>
              </a:solidFill>
            </a:rPr>
          </a:br>
          <a:r>
            <a:rPr lang="ar-IQ" sz="3200" kern="1200" dirty="0" smtClean="0">
              <a:effectLst/>
              <a:latin typeface="Calibri"/>
              <a:ea typeface="Calibri"/>
              <a:cs typeface="Arial"/>
            </a:rPr>
            <a:t>3-  الادارة الديمقراطية                         </a:t>
          </a:r>
          <a:r>
            <a:rPr lang="ar-IQ" sz="3200" b="1" kern="1200" dirty="0" smtClean="0">
              <a:solidFill>
                <a:schemeClr val="tx1"/>
              </a:solidFill>
            </a:rPr>
            <a:t/>
          </a:r>
          <a:br>
            <a:rPr lang="ar-IQ" sz="3200" b="1" kern="1200" dirty="0" smtClean="0">
              <a:solidFill>
                <a:schemeClr val="tx1"/>
              </a:solidFill>
            </a:rPr>
          </a:br>
          <a:r>
            <a:rPr lang="ar-IQ" sz="3200" kern="1200" dirty="0" smtClean="0">
              <a:effectLst/>
              <a:latin typeface="Calibri"/>
              <a:ea typeface="Calibri"/>
              <a:cs typeface="Arial"/>
            </a:rPr>
            <a:t>4-  الادارة الفوضوية: </a:t>
          </a:r>
          <a:r>
            <a:rPr lang="ar-IQ" sz="3200" b="1" kern="1200" dirty="0" smtClean="0">
              <a:solidFill>
                <a:schemeClr val="tx1"/>
              </a:solidFill>
            </a:rPr>
            <a:t/>
          </a:r>
          <a:br>
            <a:rPr lang="ar-IQ" sz="3200" b="1" kern="1200" dirty="0" smtClean="0">
              <a:solidFill>
                <a:schemeClr val="tx1"/>
              </a:solidFill>
            </a:rPr>
          </a:br>
          <a:r>
            <a:rPr lang="ar-IQ" sz="3200" b="1" kern="1200" dirty="0" smtClean="0">
              <a:effectLst/>
              <a:latin typeface="Calibri"/>
              <a:ea typeface="Calibri"/>
              <a:cs typeface="Arial"/>
            </a:rPr>
            <a:t>ثانيا- مهمات مدير المدرسة</a:t>
          </a:r>
          <a:r>
            <a:rPr lang="ar-IQ" sz="3200" b="1" kern="1200" dirty="0" smtClean="0">
              <a:solidFill>
                <a:schemeClr val="tx1"/>
              </a:solidFill>
            </a:rPr>
            <a:t/>
          </a:r>
          <a:br>
            <a:rPr lang="ar-IQ" sz="3200" b="1" kern="1200" dirty="0" smtClean="0">
              <a:solidFill>
                <a:schemeClr val="tx1"/>
              </a:solidFill>
            </a:rPr>
          </a:br>
          <a:r>
            <a:rPr lang="ar-IQ" sz="3200" b="1" kern="1200" dirty="0" smtClean="0">
              <a:solidFill>
                <a:schemeClr val="tx1"/>
              </a:solidFill>
            </a:rPr>
            <a:t>أ- </a:t>
          </a:r>
          <a:r>
            <a:rPr lang="ar-IQ" sz="3200" kern="1200" dirty="0" smtClean="0">
              <a:effectLst/>
              <a:latin typeface="Calibri"/>
              <a:ea typeface="Calibri"/>
              <a:cs typeface="Arial"/>
            </a:rPr>
            <a:t>المهمات الإدارية</a:t>
          </a:r>
        </a:p>
        <a:p>
          <a:pPr lvl="0" algn="ctr" defTabSz="1422400" rtl="1">
            <a:lnSpc>
              <a:spcPct val="90000"/>
            </a:lnSpc>
            <a:spcBef>
              <a:spcPct val="0"/>
            </a:spcBef>
            <a:spcAft>
              <a:spcPct val="35000"/>
            </a:spcAft>
          </a:pPr>
          <a:r>
            <a:rPr lang="ar-IQ" sz="3200" b="1" kern="1200" dirty="0" smtClean="0">
              <a:solidFill>
                <a:schemeClr val="tx1"/>
              </a:solidFill>
            </a:rPr>
            <a:t> ب- </a:t>
          </a:r>
          <a:r>
            <a:rPr lang="ar-IQ" sz="3200" kern="1200" dirty="0" smtClean="0">
              <a:effectLst/>
              <a:latin typeface="Calibri"/>
              <a:ea typeface="Calibri"/>
              <a:cs typeface="Arial"/>
            </a:rPr>
            <a:t>المهمات الفنية   </a:t>
          </a:r>
          <a:r>
            <a:rPr lang="ar-IQ" sz="3200" b="1" kern="1200" dirty="0" smtClean="0">
              <a:solidFill>
                <a:schemeClr val="tx1"/>
              </a:solidFill>
            </a:rPr>
            <a:t/>
          </a:r>
          <a:br>
            <a:rPr lang="ar-IQ" sz="3200" b="1" kern="1200" dirty="0" smtClean="0">
              <a:solidFill>
                <a:schemeClr val="tx1"/>
              </a:solidFill>
            </a:rPr>
          </a:br>
          <a:r>
            <a:rPr lang="ar-IQ" sz="3600" b="1" kern="1200" dirty="0" smtClean="0">
              <a:solidFill>
                <a:schemeClr val="tx1"/>
              </a:solidFill>
            </a:rPr>
            <a:t/>
          </a:r>
          <a:br>
            <a:rPr lang="ar-IQ" sz="3600" b="1" kern="1200" dirty="0" smtClean="0">
              <a:solidFill>
                <a:schemeClr val="tx1"/>
              </a:solidFill>
            </a:rPr>
          </a:br>
          <a:r>
            <a:rPr lang="ar-IQ" sz="3600" b="1" kern="1200" dirty="0" smtClean="0">
              <a:solidFill>
                <a:schemeClr val="tx1"/>
              </a:solidFill>
            </a:rPr>
            <a:t/>
          </a:r>
          <a:br>
            <a:rPr lang="ar-IQ" sz="3600" b="1" kern="1200" dirty="0" smtClean="0">
              <a:solidFill>
                <a:schemeClr val="tx1"/>
              </a:solidFill>
            </a:rPr>
          </a:br>
          <a:endParaRPr lang="ar-IQ" sz="3600" b="1" kern="1200" dirty="0">
            <a:solidFill>
              <a:schemeClr val="tx1"/>
            </a:solidFill>
          </a:endParaRPr>
        </a:p>
      </dsp:txBody>
      <dsp:txXfrm>
        <a:off x="657573" y="715966"/>
        <a:ext cx="7370643" cy="364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3E978-3B41-45C9-B8E4-1C2C41620402}">
      <dsp:nvSpPr>
        <dsp:cNvPr id="0" name=""/>
        <dsp:cNvSpPr/>
      </dsp:nvSpPr>
      <dsp:spPr>
        <a:xfrm>
          <a:off x="0" y="80320"/>
          <a:ext cx="8229600" cy="599625"/>
        </a:xfrm>
        <a:prstGeom prst="roundRect">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endParaRPr lang="ar-IQ" sz="3200" kern="1200" dirty="0"/>
        </a:p>
      </dsp:txBody>
      <dsp:txXfrm>
        <a:off x="29271" y="109591"/>
        <a:ext cx="8171058" cy="541083"/>
      </dsp:txXfrm>
    </dsp:sp>
    <dsp:sp modelId="{9774BDD0-BF59-45F5-99CE-6351ACD8CE40}">
      <dsp:nvSpPr>
        <dsp:cNvPr id="0" name=""/>
        <dsp:cNvSpPr/>
      </dsp:nvSpPr>
      <dsp:spPr>
        <a:xfrm>
          <a:off x="0" y="751945"/>
          <a:ext cx="8229600" cy="1388689"/>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IQ" sz="2400" b="1" kern="1200" dirty="0" smtClean="0">
              <a:solidFill>
                <a:srgbClr val="FF0000"/>
              </a:solidFill>
            </a:rPr>
            <a:t>خصائص الإدارة الاستبدادية :</a:t>
          </a:r>
          <a:r>
            <a:rPr lang="ar-IQ" sz="2500" kern="1200" dirty="0" smtClean="0"/>
            <a:t>                                               :  </a:t>
          </a:r>
          <a:endParaRPr lang="en-US" sz="2500" kern="1200" dirty="0"/>
        </a:p>
      </dsp:txBody>
      <dsp:txXfrm>
        <a:off x="67790" y="819735"/>
        <a:ext cx="8094020" cy="1253109"/>
      </dsp:txXfrm>
    </dsp:sp>
    <dsp:sp modelId="{F935634B-3738-4B97-8D26-D55A41E4AEFB}">
      <dsp:nvSpPr>
        <dsp:cNvPr id="0" name=""/>
        <dsp:cNvSpPr/>
      </dsp:nvSpPr>
      <dsp:spPr>
        <a:xfrm>
          <a:off x="0" y="2212635"/>
          <a:ext cx="8229600" cy="599625"/>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IQ" sz="2500" b="1" kern="1200" dirty="0" smtClean="0"/>
            <a:t>1-  تقسيم العمل مبني على التخصص الوظيفي                   </a:t>
          </a:r>
          <a:endParaRPr lang="en-US" sz="2500" b="1" kern="1200" dirty="0"/>
        </a:p>
      </dsp:txBody>
      <dsp:txXfrm>
        <a:off x="29271" y="2241906"/>
        <a:ext cx="8171058" cy="541083"/>
      </dsp:txXfrm>
    </dsp:sp>
    <dsp:sp modelId="{AA116FD3-FF72-4B0D-B0A0-DB5D8CCF6205}">
      <dsp:nvSpPr>
        <dsp:cNvPr id="0" name=""/>
        <dsp:cNvSpPr/>
      </dsp:nvSpPr>
      <dsp:spPr>
        <a:xfrm>
          <a:off x="0" y="2884260"/>
          <a:ext cx="8229600" cy="599625"/>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IQ" sz="2500" b="1" kern="1200" dirty="0" smtClean="0"/>
            <a:t>2- يوجد تسلسل هرمي واضح في السلطة و </a:t>
          </a:r>
          <a:r>
            <a:rPr lang="ar-SA" sz="2500" b="1" kern="1200" dirty="0" smtClean="0">
              <a:solidFill>
                <a:schemeClr val="tx1"/>
              </a:solidFill>
            </a:rPr>
            <a:t>رفض المدير لمبدأ التفويض </a:t>
          </a:r>
          <a:r>
            <a:rPr lang="ar-IQ" sz="2500" b="1" kern="1200" dirty="0" smtClean="0"/>
            <a:t>                    </a:t>
          </a:r>
          <a:endParaRPr lang="en-US" sz="2500" b="1" kern="1200" dirty="0"/>
        </a:p>
      </dsp:txBody>
      <dsp:txXfrm>
        <a:off x="29271" y="2913531"/>
        <a:ext cx="8171058" cy="541083"/>
      </dsp:txXfrm>
    </dsp:sp>
    <dsp:sp modelId="{F581A4C9-3A99-4833-81B8-D8DB7693C972}">
      <dsp:nvSpPr>
        <dsp:cNvPr id="0" name=""/>
        <dsp:cNvSpPr/>
      </dsp:nvSpPr>
      <dsp:spPr>
        <a:xfrm>
          <a:off x="0" y="3555885"/>
          <a:ext cx="8229600" cy="599625"/>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IQ" sz="2500" b="1" kern="1200" dirty="0" smtClean="0"/>
            <a:t>3- توجد نظم وقوانين ولوائح تحدد حقوق وواجبات ومسؤوليات العاملين                         </a:t>
          </a:r>
          <a:endParaRPr lang="en-US" sz="2500" b="1" kern="1200" dirty="0"/>
        </a:p>
      </dsp:txBody>
      <dsp:txXfrm>
        <a:off x="29271" y="3585156"/>
        <a:ext cx="8171058" cy="541083"/>
      </dsp:txXfrm>
    </dsp:sp>
    <dsp:sp modelId="{753A44CB-4B42-405D-8F43-D193482A9748}">
      <dsp:nvSpPr>
        <dsp:cNvPr id="0" name=""/>
        <dsp:cNvSpPr/>
      </dsp:nvSpPr>
      <dsp:spPr>
        <a:xfrm>
          <a:off x="0" y="4227510"/>
          <a:ext cx="8229600" cy="59962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IQ" sz="2500" b="1" kern="1200" dirty="0" smtClean="0">
              <a:solidFill>
                <a:schemeClr val="tx1"/>
              </a:solidFill>
            </a:rPr>
            <a:t>4- </a:t>
          </a:r>
          <a:r>
            <a:rPr lang="ar-SA" sz="2500" b="1" kern="1200" dirty="0" smtClean="0">
              <a:solidFill>
                <a:schemeClr val="tx1"/>
              </a:solidFill>
            </a:rPr>
            <a:t>طاعة جميع العاملين لأوامره و قراراته بدون مناقشة أو تردد .</a:t>
          </a:r>
          <a:endParaRPr lang="en-US" sz="2500" b="1" kern="1200" dirty="0"/>
        </a:p>
      </dsp:txBody>
      <dsp:txXfrm>
        <a:off x="29271" y="4256781"/>
        <a:ext cx="8171058" cy="541083"/>
      </dsp:txXfrm>
    </dsp:sp>
    <dsp:sp modelId="{EDB4608C-AA29-4EDC-99AE-526889BACDB9}">
      <dsp:nvSpPr>
        <dsp:cNvPr id="0" name=""/>
        <dsp:cNvSpPr/>
      </dsp:nvSpPr>
      <dsp:spPr>
        <a:xfrm>
          <a:off x="0" y="4899135"/>
          <a:ext cx="8229600" cy="59962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IQ" sz="2500" b="1" kern="1200" dirty="0" smtClean="0">
              <a:solidFill>
                <a:schemeClr val="tx1"/>
              </a:solidFill>
            </a:rPr>
            <a:t>5-</a:t>
          </a:r>
          <a:r>
            <a:rPr lang="ar-SA" sz="2500" b="1" kern="1200" dirty="0" smtClean="0">
              <a:solidFill>
                <a:schemeClr val="tx1"/>
              </a:solidFill>
            </a:rPr>
            <a:t>عدم مراعاة الفروق بين المعلمين والتلاميذ </a:t>
          </a:r>
          <a:endParaRPr lang="en-US" sz="2500" kern="1200" dirty="0"/>
        </a:p>
      </dsp:txBody>
      <dsp:txXfrm>
        <a:off x="29271" y="4928406"/>
        <a:ext cx="8171058" cy="541083"/>
      </dsp:txXfrm>
    </dsp:sp>
    <dsp:sp modelId="{ECABD823-EAFF-44EB-A7D5-B7E1B44D7817}">
      <dsp:nvSpPr>
        <dsp:cNvPr id="0" name=""/>
        <dsp:cNvSpPr/>
      </dsp:nvSpPr>
      <dsp:spPr>
        <a:xfrm>
          <a:off x="0" y="5570760"/>
          <a:ext cx="8229600" cy="599625"/>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IQ" sz="2500" b="1" kern="1200" dirty="0" smtClean="0"/>
            <a:t>6- التوظيف والترقية مبنيان على القدرة او المهارة التقنية                           </a:t>
          </a:r>
          <a:endParaRPr lang="ar-IQ" sz="2500" b="1" kern="1200" dirty="0"/>
        </a:p>
      </dsp:txBody>
      <dsp:txXfrm>
        <a:off x="29271" y="5600031"/>
        <a:ext cx="8171058" cy="5410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2A3CD-483B-4E79-99D9-1AB466F0E919}">
      <dsp:nvSpPr>
        <dsp:cNvPr id="0" name=""/>
        <dsp:cNvSpPr/>
      </dsp:nvSpPr>
      <dsp:spPr>
        <a:xfrm>
          <a:off x="-1" y="0"/>
          <a:ext cx="7772403" cy="1080120"/>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rtl="1">
            <a:lnSpc>
              <a:spcPct val="90000"/>
            </a:lnSpc>
            <a:spcBef>
              <a:spcPct val="0"/>
            </a:spcBef>
            <a:spcAft>
              <a:spcPct val="35000"/>
            </a:spcAft>
          </a:pPr>
          <a:r>
            <a:rPr lang="ar-SA" sz="4800" kern="1200" smtClean="0"/>
            <a:t>خصائص المدير الاوتقراطي</a:t>
          </a:r>
          <a:endParaRPr lang="ar-SA" sz="4800" kern="1200"/>
        </a:p>
      </dsp:txBody>
      <dsp:txXfrm>
        <a:off x="1138241" y="158180"/>
        <a:ext cx="5495919" cy="7637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B5CE7-02FE-49CB-973A-869B9F61C63D}">
      <dsp:nvSpPr>
        <dsp:cNvPr id="0" name=""/>
        <dsp:cNvSpPr/>
      </dsp:nvSpPr>
      <dsp:spPr>
        <a:xfrm>
          <a:off x="0" y="0"/>
          <a:ext cx="1152127" cy="1152127"/>
        </a:xfrm>
        <a:prstGeom prst="pie">
          <a:avLst>
            <a:gd name="adj1" fmla="val 5400000"/>
            <a:gd name="adj2" fmla="val 1620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12C6723-F61A-42E1-ABAF-023D1D449699}">
      <dsp:nvSpPr>
        <dsp:cNvPr id="0" name=""/>
        <dsp:cNvSpPr/>
      </dsp:nvSpPr>
      <dsp:spPr>
        <a:xfrm>
          <a:off x="501797" y="0"/>
          <a:ext cx="7196336" cy="1152127"/>
        </a:xfrm>
        <a:prstGeom prst="rect">
          <a:avLst/>
        </a:prstGeom>
        <a:solidFill>
          <a:schemeClr val="accent3">
            <a:lumMod val="20000"/>
            <a:lumOff val="80000"/>
          </a:schemeClr>
        </a:solidFill>
        <a:ln w="9525" cap="flat" cmpd="sng" algn="ctr">
          <a:solidFill>
            <a:schemeClr val="accent5">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ar-IQ" sz="5300" kern="1200" dirty="0" smtClean="0">
              <a:effectLst/>
              <a:latin typeface="Calibri"/>
              <a:ea typeface="Calibri"/>
              <a:cs typeface="Arial"/>
            </a:rPr>
            <a:t>2-  الادارة التراسلية او السائبة:</a:t>
          </a:r>
          <a:endParaRPr lang="ar-IQ" sz="5300" b="1" kern="1200" dirty="0">
            <a:solidFill>
              <a:srgbClr val="FFFF00"/>
            </a:solidFill>
          </a:endParaRPr>
        </a:p>
      </dsp:txBody>
      <dsp:txXfrm>
        <a:off x="501797" y="0"/>
        <a:ext cx="7196336" cy="11521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BB83A-D68A-48AA-B455-4C50518D0D05}">
      <dsp:nvSpPr>
        <dsp:cNvPr id="0" name=""/>
        <dsp:cNvSpPr/>
      </dsp:nvSpPr>
      <dsp:spPr>
        <a:xfrm>
          <a:off x="213793" y="0"/>
          <a:ext cx="7344812" cy="936104"/>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r>
            <a:rPr lang="ar-SA" sz="3600" b="1" kern="1200" dirty="0" smtClean="0"/>
            <a:t>السمات الشخصية للنمط </a:t>
          </a:r>
          <a:r>
            <a:rPr lang="ar-SA" sz="3600" b="1" kern="1200" dirty="0" err="1" smtClean="0"/>
            <a:t>التراسلي</a:t>
          </a:r>
          <a:r>
            <a:rPr lang="ar-SA" sz="3600" b="1" kern="1200" dirty="0" smtClean="0"/>
            <a:t/>
          </a:r>
          <a:br>
            <a:rPr lang="ar-SA" sz="3600" b="1" kern="1200" dirty="0" smtClean="0"/>
          </a:br>
          <a:r>
            <a:rPr lang="ar-SA" sz="1600" b="1" kern="1200" dirty="0" smtClean="0"/>
            <a:t/>
          </a:r>
          <a:br>
            <a:rPr lang="ar-SA" sz="1600" b="1" kern="1200" dirty="0" smtClean="0"/>
          </a:br>
          <a:endParaRPr lang="ar-SA" sz="1600" kern="1200" dirty="0"/>
        </a:p>
      </dsp:txBody>
      <dsp:txXfrm>
        <a:off x="1289416" y="137089"/>
        <a:ext cx="5193566" cy="6619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3904A-1906-432C-BBF1-EFECCC89E5A8}">
      <dsp:nvSpPr>
        <dsp:cNvPr id="0" name=""/>
        <dsp:cNvSpPr/>
      </dsp:nvSpPr>
      <dsp:spPr>
        <a:xfrm>
          <a:off x="1" y="0"/>
          <a:ext cx="7772397" cy="97288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311400" rtl="1">
            <a:lnSpc>
              <a:spcPct val="90000"/>
            </a:lnSpc>
            <a:spcBef>
              <a:spcPct val="0"/>
            </a:spcBef>
            <a:spcAft>
              <a:spcPct val="35000"/>
            </a:spcAft>
          </a:pPr>
          <a:r>
            <a:rPr lang="ar-IQ" sz="5200" b="1" kern="1200" smtClean="0"/>
            <a:t>-  الادارة الديمقراطية </a:t>
          </a:r>
          <a:endParaRPr lang="ar-SA" sz="5200" kern="1200"/>
        </a:p>
      </dsp:txBody>
      <dsp:txXfrm>
        <a:off x="1138242" y="142476"/>
        <a:ext cx="5495915" cy="6879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04DFC-BD2A-428E-85E6-8F24093E193C}">
      <dsp:nvSpPr>
        <dsp:cNvPr id="0" name=""/>
        <dsp:cNvSpPr/>
      </dsp:nvSpPr>
      <dsp:spPr>
        <a:xfrm>
          <a:off x="1008112" y="0"/>
          <a:ext cx="6624740" cy="1008111"/>
        </a:xfrm>
        <a:prstGeom prst="ellipse">
          <a:avLst/>
        </a:prstGeom>
        <a:solidFill>
          <a:srgbClr val="00B0F0">
            <a:alpha val="50000"/>
          </a:srgb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78000" rtl="1">
            <a:lnSpc>
              <a:spcPct val="90000"/>
            </a:lnSpc>
            <a:spcBef>
              <a:spcPct val="0"/>
            </a:spcBef>
            <a:spcAft>
              <a:spcPct val="35000"/>
            </a:spcAft>
          </a:pPr>
          <a:r>
            <a:rPr lang="ar-IQ" sz="4000" kern="1200" dirty="0" smtClean="0">
              <a:effectLst/>
              <a:latin typeface="Calibri"/>
              <a:ea typeface="Calibri"/>
              <a:cs typeface="Arial"/>
            </a:rPr>
            <a:t>صفات المدير الفوضوي</a:t>
          </a:r>
          <a:endParaRPr lang="ar-IQ" sz="4000" kern="1200" dirty="0"/>
        </a:p>
      </dsp:txBody>
      <dsp:txXfrm>
        <a:off x="1978283" y="147634"/>
        <a:ext cx="4684398" cy="71284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4903E9-B82A-4602-8FCD-E7D7600ECB8D}" type="datetimeFigureOut">
              <a:rPr lang="ar-IQ" smtClean="0"/>
              <a:t>01/07/1440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23EF9A-4E99-49F9-8C60-BC98B00E6C7D}" type="slidenum">
              <a:rPr lang="ar-IQ" smtClean="0"/>
              <a:t>‹#›</a:t>
            </a:fld>
            <a:endParaRPr lang="ar-IQ"/>
          </a:p>
        </p:txBody>
      </p:sp>
    </p:spTree>
    <p:extLst>
      <p:ext uri="{BB962C8B-B14F-4D97-AF65-F5344CB8AC3E}">
        <p14:creationId xmlns:p14="http://schemas.microsoft.com/office/powerpoint/2010/main" val="38590253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C955F47-D870-458E-AD77-0984CB9277FA}" type="datetimeFigureOut">
              <a:rPr lang="ar-IQ" smtClean="0"/>
              <a:t>01/07/1440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1656432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C955F47-D870-458E-AD77-0984CB9277FA}" type="datetimeFigureOut">
              <a:rPr lang="ar-IQ" smtClean="0"/>
              <a:t>01/07/1440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410565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C955F47-D870-458E-AD77-0984CB9277FA}" type="datetimeFigureOut">
              <a:rPr lang="ar-IQ" smtClean="0"/>
              <a:t>01/07/1440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415180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C955F47-D870-458E-AD77-0984CB9277FA}" type="datetimeFigureOut">
              <a:rPr lang="ar-IQ" smtClean="0"/>
              <a:t>01/07/1440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2242404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955F47-D870-458E-AD77-0984CB9277FA}" type="datetimeFigureOut">
              <a:rPr lang="ar-IQ" smtClean="0"/>
              <a:t>01/07/1440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1704966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C955F47-D870-458E-AD77-0984CB9277FA}" type="datetimeFigureOut">
              <a:rPr lang="ar-IQ" smtClean="0"/>
              <a:t>01/07/1440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394689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C955F47-D870-458E-AD77-0984CB9277FA}" type="datetimeFigureOut">
              <a:rPr lang="ar-IQ" smtClean="0"/>
              <a:t>01/07/1440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372171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C955F47-D870-458E-AD77-0984CB9277FA}" type="datetimeFigureOut">
              <a:rPr lang="ar-IQ" smtClean="0"/>
              <a:t>01/07/1440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2597186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955F47-D870-458E-AD77-0984CB9277FA}" type="datetimeFigureOut">
              <a:rPr lang="ar-IQ" smtClean="0"/>
              <a:t>01/07/1440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100314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955F47-D870-458E-AD77-0984CB9277FA}" type="datetimeFigureOut">
              <a:rPr lang="ar-IQ" smtClean="0"/>
              <a:t>01/07/1440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111050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955F47-D870-458E-AD77-0984CB9277FA}" type="datetimeFigureOut">
              <a:rPr lang="ar-IQ" smtClean="0"/>
              <a:t>01/07/1440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4BE1C-FA8A-47C1-A5F1-948096D64131}" type="slidenum">
              <a:rPr lang="ar-IQ" smtClean="0"/>
              <a:t>‹#›</a:t>
            </a:fld>
            <a:endParaRPr lang="ar-IQ"/>
          </a:p>
        </p:txBody>
      </p:sp>
    </p:spTree>
    <p:extLst>
      <p:ext uri="{BB962C8B-B14F-4D97-AF65-F5344CB8AC3E}">
        <p14:creationId xmlns:p14="http://schemas.microsoft.com/office/powerpoint/2010/main" val="93217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66000"/>
          </a:srgb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955F47-D870-458E-AD77-0984CB9277FA}" type="datetimeFigureOut">
              <a:rPr lang="ar-IQ" smtClean="0"/>
              <a:t>01/07/1440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B4BE1C-FA8A-47C1-A5F1-948096D64131}" type="slidenum">
              <a:rPr lang="ar-IQ" smtClean="0"/>
              <a:t>‹#›</a:t>
            </a:fld>
            <a:endParaRPr lang="ar-IQ"/>
          </a:p>
        </p:txBody>
      </p:sp>
    </p:spTree>
    <p:extLst>
      <p:ext uri="{BB962C8B-B14F-4D97-AF65-F5344CB8AC3E}">
        <p14:creationId xmlns:p14="http://schemas.microsoft.com/office/powerpoint/2010/main" val="2814631688"/>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0.xml"/><Relationship Id="rId7" Type="http://schemas.openxmlformats.org/officeDocument/2006/relationships/image" Target="../media/image4.jpeg"/><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wmf"/><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726255302"/>
              </p:ext>
            </p:extLst>
          </p:nvPr>
        </p:nvGraphicFramePr>
        <p:xfrm>
          <a:off x="685800" y="764705"/>
          <a:ext cx="7772400"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extLst>
              <p:ext uri="{D42A27DB-BD31-4B8C-83A1-F6EECF244321}">
                <p14:modId xmlns:p14="http://schemas.microsoft.com/office/powerpoint/2010/main" val="1256134750"/>
              </p:ext>
            </p:extLst>
          </p:nvPr>
        </p:nvGraphicFramePr>
        <p:xfrm>
          <a:off x="1371600" y="3645024"/>
          <a:ext cx="6944816" cy="29523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99309905"/>
      </p:ext>
    </p:extLst>
  </p:cSld>
  <p:clrMapOvr>
    <a:masterClrMapping/>
  </p:clrMapOvr>
  <mc:AlternateContent xmlns:mc="http://schemas.openxmlformats.org/markup-compatibility/2006" xmlns:p14="http://schemas.microsoft.com/office/powerpoint/2010/main">
    <mc:Choice Requires="p14">
      <p:transition spd="slow" p14:dur="12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777741919"/>
              </p:ext>
            </p:extLst>
          </p:nvPr>
        </p:nvGraphicFramePr>
        <p:xfrm>
          <a:off x="683568" y="7843"/>
          <a:ext cx="7772400" cy="972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79512" y="980728"/>
            <a:ext cx="8568952" cy="5688632"/>
          </a:xfrm>
          <a:solidFill>
            <a:srgbClr val="FFFF00"/>
          </a:solidFill>
        </p:spPr>
        <p:txBody>
          <a:bodyPr>
            <a:normAutofit fontScale="77500" lnSpcReduction="20000"/>
          </a:bodyPr>
          <a:lstStyle/>
          <a:p>
            <a:pPr algn="r"/>
            <a:r>
              <a:rPr lang="ar-IQ" b="1" dirty="0">
                <a:solidFill>
                  <a:prstClr val="black"/>
                </a:solidFill>
              </a:rPr>
              <a:t>ويتسم بالاتي</a:t>
            </a:r>
            <a:r>
              <a:rPr lang="ar-IQ" b="1" dirty="0">
                <a:solidFill>
                  <a:srgbClr val="FF0000"/>
                </a:solidFill>
              </a:rPr>
              <a:t>:-</a:t>
            </a:r>
            <a:br>
              <a:rPr lang="ar-IQ" b="1" dirty="0">
                <a:solidFill>
                  <a:srgbClr val="FF0000"/>
                </a:solidFill>
              </a:rPr>
            </a:br>
            <a:r>
              <a:rPr lang="ar-IQ" sz="4600" b="1" dirty="0">
                <a:solidFill>
                  <a:srgbClr val="FF0000"/>
                </a:solidFill>
              </a:rPr>
              <a:t>1-الاهتمام بالعلاقات الإنسانية داخل العمل .</a:t>
            </a:r>
            <a:br>
              <a:rPr lang="ar-IQ" sz="4600" b="1" dirty="0">
                <a:solidFill>
                  <a:srgbClr val="FF0000"/>
                </a:solidFill>
              </a:rPr>
            </a:br>
            <a:r>
              <a:rPr lang="ar-IQ" sz="4600" b="1" dirty="0">
                <a:solidFill>
                  <a:srgbClr val="FF0000"/>
                </a:solidFill>
              </a:rPr>
              <a:t>2- تشجيع الأفراد على المشاركة الإيجابية طبقاً لمبدأ الإدارة الجماعية .</a:t>
            </a:r>
            <a:br>
              <a:rPr lang="ar-IQ" sz="4600" b="1" dirty="0">
                <a:solidFill>
                  <a:srgbClr val="FF0000"/>
                </a:solidFill>
              </a:rPr>
            </a:br>
            <a:r>
              <a:rPr lang="ar-IQ" sz="4600" b="1" dirty="0">
                <a:solidFill>
                  <a:srgbClr val="FF0000"/>
                </a:solidFill>
              </a:rPr>
              <a:t>3- الاهتمام بجميع عناصر الإدارة بشكل جيد وفعال من خلال العمل الجماعي .</a:t>
            </a:r>
            <a:br>
              <a:rPr lang="ar-IQ" sz="4600" b="1" dirty="0">
                <a:solidFill>
                  <a:srgbClr val="FF0000"/>
                </a:solidFill>
              </a:rPr>
            </a:br>
            <a:r>
              <a:rPr lang="ar-IQ" sz="4600" b="1" dirty="0">
                <a:solidFill>
                  <a:srgbClr val="FF0000"/>
                </a:solidFill>
              </a:rPr>
              <a:t>4- العمل على تحقيق العدالة الاجتماعية بين العاملين .</a:t>
            </a:r>
            <a:br>
              <a:rPr lang="ar-IQ" sz="4600" b="1" dirty="0">
                <a:solidFill>
                  <a:srgbClr val="FF0000"/>
                </a:solidFill>
              </a:rPr>
            </a:br>
            <a:r>
              <a:rPr lang="ar-IQ" sz="4600" b="1" dirty="0">
                <a:solidFill>
                  <a:srgbClr val="FF0000"/>
                </a:solidFill>
              </a:rPr>
              <a:t>5- تأكيد المصلحة العامة على المصالح الشخصية .</a:t>
            </a:r>
            <a:br>
              <a:rPr lang="ar-IQ" sz="4600" b="1" dirty="0">
                <a:solidFill>
                  <a:srgbClr val="FF0000"/>
                </a:solidFill>
              </a:rPr>
            </a:br>
            <a:r>
              <a:rPr lang="ar-IQ" sz="4600" b="1" dirty="0">
                <a:solidFill>
                  <a:srgbClr val="FF0000"/>
                </a:solidFill>
              </a:rPr>
              <a:t>6- الاهتمام بالاتصالات الجيدة داخل المدرسة</a:t>
            </a:r>
            <a:br>
              <a:rPr lang="ar-IQ" sz="4600" b="1" dirty="0">
                <a:solidFill>
                  <a:srgbClr val="FF0000"/>
                </a:solidFill>
              </a:rPr>
            </a:br>
            <a:r>
              <a:rPr lang="ar-IQ" sz="4600" b="1" dirty="0">
                <a:solidFill>
                  <a:srgbClr val="FF0000"/>
                </a:solidFill>
              </a:rPr>
              <a:t> 7-الاهتمام بمبدأ التفويض في العمل الإداري .</a:t>
            </a:r>
            <a:br>
              <a:rPr lang="ar-IQ" sz="4600" b="1" dirty="0">
                <a:solidFill>
                  <a:srgbClr val="FF0000"/>
                </a:solidFill>
              </a:rPr>
            </a:br>
            <a:r>
              <a:rPr lang="ar-IQ" sz="4600" b="1" dirty="0">
                <a:solidFill>
                  <a:srgbClr val="FF0000"/>
                </a:solidFill>
              </a:rPr>
              <a:t>8- الاعتراف بالفروق الفردية ومراعاتها  عند توزيع </a:t>
            </a:r>
            <a:r>
              <a:rPr lang="ar-IQ" sz="4600" b="1" dirty="0" smtClean="0">
                <a:solidFill>
                  <a:srgbClr val="FF0000"/>
                </a:solidFill>
              </a:rPr>
              <a:t>الواجبات </a:t>
            </a:r>
            <a:r>
              <a:rPr lang="ar-IQ" b="1" dirty="0" smtClean="0">
                <a:solidFill>
                  <a:srgbClr val="FF0000"/>
                </a:solidFill>
              </a:rPr>
              <a:t>.</a:t>
            </a:r>
            <a:r>
              <a:rPr lang="ar-IQ" sz="2400" b="1" dirty="0">
                <a:solidFill>
                  <a:srgbClr val="FF0000"/>
                </a:solidFill>
              </a:rPr>
              <a:t/>
            </a:r>
            <a:br>
              <a:rPr lang="ar-IQ" sz="2400" b="1" dirty="0">
                <a:solidFill>
                  <a:srgbClr val="FF0000"/>
                </a:solidFill>
              </a:rPr>
            </a:br>
            <a:endParaRPr lang="ar-SA" dirty="0"/>
          </a:p>
        </p:txBody>
      </p:sp>
    </p:spTree>
    <p:extLst>
      <p:ext uri="{BB962C8B-B14F-4D97-AF65-F5344CB8AC3E}">
        <p14:creationId xmlns:p14="http://schemas.microsoft.com/office/powerpoint/2010/main" val="11706149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p:spPr>
        <p:style>
          <a:lnRef idx="2">
            <a:schemeClr val="accent2"/>
          </a:lnRef>
          <a:fillRef idx="1">
            <a:schemeClr val="lt1"/>
          </a:fillRef>
          <a:effectRef idx="0">
            <a:schemeClr val="accent2"/>
          </a:effectRef>
          <a:fontRef idx="minor">
            <a:schemeClr val="dk1"/>
          </a:fontRef>
        </p:style>
        <p:txBody>
          <a:bodyPr>
            <a:normAutofit fontScale="90000"/>
          </a:bodyPr>
          <a:lstStyle/>
          <a:p>
            <a:pPr algn="r">
              <a:lnSpc>
                <a:spcPct val="115000"/>
              </a:lnSpc>
              <a:spcAft>
                <a:spcPts val="1000"/>
              </a:spcAft>
            </a:pPr>
            <a:r>
              <a:rPr lang="ar-IQ" b="1" dirty="0">
                <a:solidFill>
                  <a:srgbClr val="FF0000"/>
                </a:solidFill>
                <a:ea typeface="Calibri"/>
              </a:rPr>
              <a:t>4-  الادارة الفوضوية: </a:t>
            </a:r>
            <a:r>
              <a:rPr lang="en-US" sz="3200" dirty="0">
                <a:ea typeface="Calibri"/>
                <a:cs typeface="Arial"/>
              </a:rPr>
              <a:t/>
            </a:r>
            <a:br>
              <a:rPr lang="en-US" sz="3200" dirty="0">
                <a:ea typeface="Calibri"/>
                <a:cs typeface="Arial"/>
              </a:rPr>
            </a:br>
            <a:r>
              <a:rPr lang="ar-IQ" dirty="0">
                <a:ea typeface="Calibri"/>
              </a:rPr>
              <a:t>هي اسلوب اداري يصف المدرسة او مديرها بان المدرسة او قائدها او المشرف عليها يكون في العادة غير مكترث بواجباته الادارية او القيادية او </a:t>
            </a:r>
            <a:r>
              <a:rPr lang="ar-IQ" dirty="0" err="1" smtClean="0">
                <a:ea typeface="Calibri"/>
              </a:rPr>
              <a:t>الإشرافية</a:t>
            </a:r>
            <a:r>
              <a:rPr lang="ar-IQ" dirty="0" smtClean="0">
                <a:ea typeface="Calibri"/>
              </a:rPr>
              <a:t> </a:t>
            </a:r>
            <a:r>
              <a:rPr lang="ar-IQ" dirty="0">
                <a:ea typeface="Calibri"/>
              </a:rPr>
              <a:t>، مهملاً في القيام بها ولا يؤدي الا دوراً شكلياً في المدرسة ، وعليه تكون المدرسة في حالة من الفوضى وعدم النظام </a:t>
            </a:r>
            <a:endParaRPr lang="ar-IQ" sz="4000" dirty="0">
              <a:ea typeface="Calibri"/>
            </a:endParaRPr>
          </a:p>
        </p:txBody>
      </p:sp>
    </p:spTree>
    <p:extLst>
      <p:ext uri="{BB962C8B-B14F-4D97-AF65-F5344CB8AC3E}">
        <p14:creationId xmlns:p14="http://schemas.microsoft.com/office/powerpoint/2010/main" val="5150240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328764589"/>
              </p:ext>
            </p:extLst>
          </p:nvPr>
        </p:nvGraphicFramePr>
        <p:xfrm>
          <a:off x="467544" y="188640"/>
          <a:ext cx="8352928"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251520" y="1412776"/>
            <a:ext cx="8568952" cy="5040560"/>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p:spPr>
        <p:style>
          <a:lnRef idx="1">
            <a:schemeClr val="dk1"/>
          </a:lnRef>
          <a:fillRef idx="3">
            <a:schemeClr val="dk1"/>
          </a:fillRef>
          <a:effectRef idx="2">
            <a:schemeClr val="dk1"/>
          </a:effectRef>
          <a:fontRef idx="minor">
            <a:schemeClr val="lt1"/>
          </a:fontRef>
        </p:style>
        <p:txBody>
          <a:bodyPr>
            <a:normAutofit/>
          </a:bodyPr>
          <a:lstStyle/>
          <a:p>
            <a:pPr algn="r"/>
            <a:r>
              <a:rPr lang="ar-IQ" sz="2400" b="1" dirty="0">
                <a:solidFill>
                  <a:schemeClr val="tx1"/>
                </a:solidFill>
              </a:rPr>
              <a:t>1</a:t>
            </a:r>
            <a:r>
              <a:rPr lang="ar-IQ" b="1" dirty="0">
                <a:solidFill>
                  <a:schemeClr val="tx1"/>
                </a:solidFill>
              </a:rPr>
              <a:t>- يتخذ قرارته </a:t>
            </a:r>
            <a:r>
              <a:rPr lang="ar-IQ" b="1" dirty="0" smtClean="0">
                <a:solidFill>
                  <a:schemeClr val="tx1"/>
                </a:solidFill>
              </a:rPr>
              <a:t> </a:t>
            </a:r>
            <a:r>
              <a:rPr lang="ar-IQ" b="1" dirty="0">
                <a:solidFill>
                  <a:schemeClr val="tx1"/>
                </a:solidFill>
              </a:rPr>
              <a:t>بلا تخطيط او هدف </a:t>
            </a:r>
            <a:r>
              <a:rPr lang="ar-IQ" b="1" dirty="0" smtClean="0">
                <a:solidFill>
                  <a:schemeClr val="tx1"/>
                </a:solidFill>
              </a:rPr>
              <a:t>                                                                     </a:t>
            </a:r>
            <a:endParaRPr lang="ar-IQ" b="1" dirty="0">
              <a:solidFill>
                <a:schemeClr val="tx1"/>
              </a:solidFill>
            </a:endParaRPr>
          </a:p>
          <a:p>
            <a:pPr algn="r"/>
            <a:r>
              <a:rPr lang="ar-IQ" b="1" dirty="0">
                <a:solidFill>
                  <a:schemeClr val="tx1"/>
                </a:solidFill>
              </a:rPr>
              <a:t>2- يمارس الاخرون صلاحياته دون وعي او مشورة منه                               </a:t>
            </a:r>
          </a:p>
          <a:p>
            <a:pPr algn="r"/>
            <a:r>
              <a:rPr lang="ar-IQ" b="1" dirty="0">
                <a:solidFill>
                  <a:schemeClr val="tx1"/>
                </a:solidFill>
              </a:rPr>
              <a:t>3- لا ينطلق من فلسفة تربوية ، او وعي فكري في قيادته للمؤسسة التربوية التي عهدت اليه امانتها .  </a:t>
            </a:r>
          </a:p>
          <a:p>
            <a:pPr algn="r"/>
            <a:r>
              <a:rPr lang="ar-IQ" b="1" dirty="0">
                <a:solidFill>
                  <a:schemeClr val="tx1"/>
                </a:solidFill>
              </a:rPr>
              <a:t>4- يتصف بالمزاجية والفوضوية                           .</a:t>
            </a:r>
          </a:p>
          <a:p>
            <a:pPr algn="r"/>
            <a:r>
              <a:rPr lang="ar-IQ" b="1" dirty="0">
                <a:solidFill>
                  <a:schemeClr val="tx1"/>
                </a:solidFill>
              </a:rPr>
              <a:t>5- كان اخر كتاب علمي قد اطلع عليه عندما كان في الجامعة او الكلية ، أي انه لا يتصف بالمطالعة والبحث في مجال </a:t>
            </a:r>
            <a:r>
              <a:rPr lang="ar-IQ" b="1" dirty="0" smtClean="0">
                <a:solidFill>
                  <a:schemeClr val="tx1"/>
                </a:solidFill>
              </a:rPr>
              <a:t>عمله</a:t>
            </a:r>
            <a:endParaRPr lang="ar-IQ" b="1" dirty="0">
              <a:solidFill>
                <a:schemeClr val="tx1"/>
              </a:solidFill>
            </a:endParaRPr>
          </a:p>
          <a:p>
            <a:pPr algn="r"/>
            <a:r>
              <a:rPr lang="ar-IQ" b="1" dirty="0">
                <a:solidFill>
                  <a:schemeClr val="tx1"/>
                </a:solidFill>
              </a:rPr>
              <a:t>6- يؤمن بالوساطة والمحسوبية واعداد الولائم في حل مشكلاته وتأكيد دوره </a:t>
            </a:r>
          </a:p>
        </p:txBody>
      </p:sp>
    </p:spTree>
    <p:extLst>
      <p:ext uri="{BB962C8B-B14F-4D97-AF65-F5344CB8AC3E}">
        <p14:creationId xmlns:p14="http://schemas.microsoft.com/office/powerpoint/2010/main" val="31204087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fade">
                                      <p:cBhvr>
                                        <p:cTn id="25" dur="1000"/>
                                        <p:tgtEl>
                                          <p:spTgt spid="3">
                                            <p:bg/>
                                          </p:spTgt>
                                        </p:tgtEl>
                                      </p:cBhvr>
                                    </p:animEffect>
                                    <p:anim calcmode="lin" valueType="num">
                                      <p:cBhvr>
                                        <p:cTn id="26" dur="1000" fill="hold"/>
                                        <p:tgtEl>
                                          <p:spTgt spid="3">
                                            <p:bg/>
                                          </p:spTgt>
                                        </p:tgtEl>
                                        <p:attrNameLst>
                                          <p:attrName>ppt_x</p:attrName>
                                        </p:attrNameLst>
                                      </p:cBhvr>
                                      <p:tavLst>
                                        <p:tav tm="0">
                                          <p:val>
                                            <p:strVal val="#ppt_x"/>
                                          </p:val>
                                        </p:tav>
                                        <p:tav tm="100000">
                                          <p:val>
                                            <p:strVal val="#ppt_x"/>
                                          </p:val>
                                        </p:tav>
                                      </p:tavLst>
                                    </p:anim>
                                    <p:anim calcmode="lin" valueType="num">
                                      <p:cBhvr>
                                        <p:cTn id="2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fade">
                                      <p:cBhvr>
                                        <p:cTn id="46" dur="1000"/>
                                        <p:tgtEl>
                                          <p:spTgt spid="3">
                                            <p:txEl>
                                              <p:pRg st="2" end="2"/>
                                            </p:txEl>
                                          </p:spTgt>
                                        </p:tgtEl>
                                      </p:cBhvr>
                                    </p:animEffect>
                                    <p:anim calcmode="lin" valueType="num">
                                      <p:cBhvr>
                                        <p:cTn id="4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Effect transition="in" filter="fade">
                                      <p:cBhvr>
                                        <p:cTn id="53" dur="1000"/>
                                        <p:tgtEl>
                                          <p:spTgt spid="3">
                                            <p:txEl>
                                              <p:pRg st="3" end="3"/>
                                            </p:txEl>
                                          </p:spTgt>
                                        </p:tgtEl>
                                      </p:cBhvr>
                                    </p:animEffect>
                                    <p:anim calcmode="lin" valueType="num">
                                      <p:cBhvr>
                                        <p:cTn id="5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fade">
                                      <p:cBhvr>
                                        <p:cTn id="60" dur="1000"/>
                                        <p:tgtEl>
                                          <p:spTgt spid="3">
                                            <p:txEl>
                                              <p:pRg st="4" end="4"/>
                                            </p:txEl>
                                          </p:spTgt>
                                        </p:tgtEl>
                                      </p:cBhvr>
                                    </p:animEffect>
                                    <p:anim calcmode="lin" valueType="num">
                                      <p:cBhvr>
                                        <p:cTn id="6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fade">
                                      <p:cBhvr>
                                        <p:cTn id="67" dur="1000"/>
                                        <p:tgtEl>
                                          <p:spTgt spid="3">
                                            <p:txEl>
                                              <p:pRg st="5" end="5"/>
                                            </p:txEl>
                                          </p:spTgt>
                                        </p:tgtEl>
                                      </p:cBhvr>
                                    </p:animEffect>
                                    <p:anim calcmode="lin" valueType="num">
                                      <p:cBhvr>
                                        <p:cTn id="6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813112330"/>
              </p:ext>
            </p:extLst>
          </p:nvPr>
        </p:nvGraphicFramePr>
        <p:xfrm>
          <a:off x="685800" y="476673"/>
          <a:ext cx="7772400" cy="1152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79512" y="1916832"/>
            <a:ext cx="8496944" cy="4752528"/>
          </a:xfr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a:lstStyle/>
          <a:p>
            <a:pPr algn="r">
              <a:lnSpc>
                <a:spcPct val="115000"/>
              </a:lnSpc>
              <a:spcAft>
                <a:spcPts val="1000"/>
              </a:spcAft>
            </a:pPr>
            <a:r>
              <a:rPr lang="ar-SA" b="1" dirty="0" smtClean="0">
                <a:solidFill>
                  <a:srgbClr val="FF0000"/>
                </a:solidFill>
                <a:ea typeface="Calibri"/>
              </a:rPr>
              <a:t>1-</a:t>
            </a:r>
            <a:r>
              <a:rPr lang="ar-IQ" b="1" dirty="0" smtClean="0">
                <a:solidFill>
                  <a:srgbClr val="FF0000"/>
                </a:solidFill>
                <a:ea typeface="Calibri"/>
              </a:rPr>
              <a:t>: </a:t>
            </a:r>
            <a:r>
              <a:rPr lang="ar-IQ" b="1" dirty="0">
                <a:solidFill>
                  <a:srgbClr val="FF0000"/>
                </a:solidFill>
                <a:ea typeface="Calibri"/>
              </a:rPr>
              <a:t>المهمات </a:t>
            </a:r>
            <a:r>
              <a:rPr lang="ar-IQ" b="1" dirty="0" smtClean="0">
                <a:solidFill>
                  <a:srgbClr val="FF0000"/>
                </a:solidFill>
                <a:ea typeface="Calibri"/>
              </a:rPr>
              <a:t>الإدارية </a:t>
            </a:r>
            <a:r>
              <a:rPr lang="ar-IQ" b="1" dirty="0" smtClean="0">
                <a:solidFill>
                  <a:srgbClr val="00B0F0"/>
                </a:solidFill>
                <a:ea typeface="Calibri"/>
              </a:rPr>
              <a:t>ومن </a:t>
            </a:r>
            <a:r>
              <a:rPr lang="ar-IQ" b="1" dirty="0">
                <a:solidFill>
                  <a:srgbClr val="00B0F0"/>
                </a:solidFill>
                <a:ea typeface="Calibri"/>
              </a:rPr>
              <a:t>أهمها</a:t>
            </a:r>
            <a:r>
              <a:rPr lang="ar-IQ" b="1" dirty="0" smtClean="0">
                <a:solidFill>
                  <a:srgbClr val="00B0F0"/>
                </a:solidFill>
                <a:ea typeface="Calibri"/>
              </a:rPr>
              <a:t> </a:t>
            </a:r>
            <a:r>
              <a:rPr lang="ar-IQ" b="1" dirty="0" smtClean="0">
                <a:solidFill>
                  <a:srgbClr val="FF0000"/>
                </a:solidFill>
                <a:ea typeface="Calibri"/>
              </a:rPr>
              <a:t>:-</a:t>
            </a:r>
          </a:p>
          <a:p>
            <a:pPr algn="r">
              <a:lnSpc>
                <a:spcPct val="115000"/>
              </a:lnSpc>
              <a:spcAft>
                <a:spcPts val="1000"/>
              </a:spcAft>
            </a:pPr>
            <a:r>
              <a:rPr lang="ar-IQ" sz="2400" b="1" dirty="0">
                <a:solidFill>
                  <a:srgbClr val="FF0000"/>
                </a:solidFill>
                <a:ea typeface="Calibri"/>
              </a:rPr>
              <a:t>1-إدارة شؤون الطلبة: </a:t>
            </a:r>
            <a:r>
              <a:rPr lang="ar-IQ" sz="2400" b="1" dirty="0">
                <a:solidFill>
                  <a:schemeClr val="tx1"/>
                </a:solidFill>
                <a:ea typeface="Calibri"/>
              </a:rPr>
              <a:t>تنظيم  قبول الطلبة الجدد ومتابعة تسجليهم </a:t>
            </a:r>
            <a:r>
              <a:rPr lang="ar-IQ" sz="2400" b="1" dirty="0" smtClean="0">
                <a:solidFill>
                  <a:schemeClr val="tx1"/>
                </a:solidFill>
                <a:ea typeface="Calibri"/>
              </a:rPr>
              <a:t> </a:t>
            </a:r>
            <a:r>
              <a:rPr lang="ar-IQ" sz="2400" b="1" dirty="0">
                <a:solidFill>
                  <a:schemeClr val="tx1"/>
                </a:solidFill>
                <a:ea typeface="Calibri"/>
              </a:rPr>
              <a:t>ومتابعة النظام والانضباط المدرسي الداخلي والخارجي و الاختبارات المدرسية وحسن سيرها وتحليل </a:t>
            </a:r>
            <a:r>
              <a:rPr lang="ar-IQ" sz="2400" b="1" dirty="0" smtClean="0">
                <a:solidFill>
                  <a:schemeClr val="tx1"/>
                </a:solidFill>
                <a:ea typeface="Calibri"/>
              </a:rPr>
              <a:t>نتائجها</a:t>
            </a:r>
          </a:p>
          <a:p>
            <a:pPr algn="r">
              <a:lnSpc>
                <a:spcPct val="115000"/>
              </a:lnSpc>
              <a:spcAft>
                <a:spcPts val="1000"/>
              </a:spcAft>
            </a:pPr>
            <a:r>
              <a:rPr lang="ar-IQ" sz="2400" b="1" dirty="0">
                <a:solidFill>
                  <a:srgbClr val="FF0000"/>
                </a:solidFill>
                <a:ea typeface="Calibri"/>
              </a:rPr>
              <a:t>2- رعاية شؤون المعلمين والعاملين</a:t>
            </a:r>
            <a:r>
              <a:rPr lang="ar-IQ" sz="2400" b="1" dirty="0">
                <a:solidFill>
                  <a:schemeClr val="tx1"/>
                </a:solidFill>
                <a:ea typeface="Calibri"/>
              </a:rPr>
              <a:t>: متابعة  دوام المعلمين وانضباطهم و تنفيذ القوانين والتعليمات الرسمية  وتنمية العلاقات الإنسانية بين العاملين </a:t>
            </a:r>
            <a:r>
              <a:rPr lang="ar-IQ" sz="2400" b="1" dirty="0" smtClean="0">
                <a:solidFill>
                  <a:schemeClr val="tx1"/>
                </a:solidFill>
                <a:ea typeface="Calibri"/>
              </a:rPr>
              <a:t>ومتابعة </a:t>
            </a:r>
            <a:r>
              <a:rPr lang="ar-IQ" sz="2400" b="1" dirty="0">
                <a:solidFill>
                  <a:schemeClr val="tx1"/>
                </a:solidFill>
                <a:ea typeface="Calibri"/>
              </a:rPr>
              <a:t>السجلات والملفات الخاصة بالعاملين والتأكد من صحة البيانات فيها. </a:t>
            </a:r>
            <a:r>
              <a:rPr lang="ar-IQ" sz="2400" b="1" dirty="0" smtClean="0">
                <a:solidFill>
                  <a:schemeClr val="tx1"/>
                </a:solidFill>
                <a:ea typeface="Calibri"/>
              </a:rPr>
              <a:t>ومتابعة </a:t>
            </a:r>
            <a:r>
              <a:rPr lang="ar-IQ" sz="2400" b="1" dirty="0">
                <a:solidFill>
                  <a:schemeClr val="tx1"/>
                </a:solidFill>
                <a:ea typeface="Calibri"/>
              </a:rPr>
              <a:t>وتلبية حاجات المعلمين المتعلقة بمتطلبات وظائفهم وأدوارهم الإدارية أو الفنية.</a:t>
            </a:r>
            <a:endParaRPr lang="en-US" sz="2400" b="1" dirty="0">
              <a:solidFill>
                <a:schemeClr val="tx1"/>
              </a:solidFill>
              <a:ea typeface="Calibri"/>
              <a:cs typeface="Arial"/>
            </a:endParaRPr>
          </a:p>
        </p:txBody>
      </p:sp>
    </p:spTree>
    <p:extLst>
      <p:ext uri="{BB962C8B-B14F-4D97-AF65-F5344CB8AC3E}">
        <p14:creationId xmlns:p14="http://schemas.microsoft.com/office/powerpoint/2010/main" val="25005468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864095"/>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r"/>
            <a:r>
              <a:rPr lang="ar-IQ" sz="6000" dirty="0"/>
              <a:t>المهمات الإدارية </a:t>
            </a:r>
            <a:endParaRPr lang="ar-IQ" sz="5300" dirty="0"/>
          </a:p>
        </p:txBody>
      </p:sp>
      <p:sp>
        <p:nvSpPr>
          <p:cNvPr id="3" name="عنوان فرعي 2"/>
          <p:cNvSpPr>
            <a:spLocks noGrp="1"/>
          </p:cNvSpPr>
          <p:nvPr>
            <p:ph type="subTitle" idx="1"/>
          </p:nvPr>
        </p:nvSpPr>
        <p:spPr>
          <a:xfrm>
            <a:off x="251520" y="1268760"/>
            <a:ext cx="8784976" cy="532859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ln>
            <a:solidFill>
              <a:srgbClr val="FFFF00"/>
            </a:solidFill>
          </a:ln>
        </p:spPr>
        <p:txBody>
          <a:bodyPr>
            <a:normAutofit/>
          </a:bodyPr>
          <a:lstStyle/>
          <a:p>
            <a:pPr algn="r"/>
            <a:r>
              <a:rPr lang="ar-IQ" b="1" dirty="0" smtClean="0">
                <a:solidFill>
                  <a:srgbClr val="00B0F0"/>
                </a:solidFill>
                <a:ea typeface="Calibri"/>
              </a:rPr>
              <a:t>مدير </a:t>
            </a:r>
            <a:r>
              <a:rPr lang="ar-IQ" b="1" dirty="0">
                <a:solidFill>
                  <a:srgbClr val="00B0F0"/>
                </a:solidFill>
                <a:ea typeface="Calibri"/>
              </a:rPr>
              <a:t>المدرسة </a:t>
            </a:r>
            <a:r>
              <a:rPr lang="ar-IQ" b="1" dirty="0" smtClean="0">
                <a:solidFill>
                  <a:srgbClr val="00B0F0"/>
                </a:solidFill>
                <a:ea typeface="Calibri"/>
              </a:rPr>
              <a:t>يجب أن </a:t>
            </a:r>
            <a:r>
              <a:rPr lang="ar-IQ" b="1" dirty="0">
                <a:solidFill>
                  <a:srgbClr val="00B0F0"/>
                </a:solidFill>
                <a:ea typeface="Calibri"/>
              </a:rPr>
              <a:t>يزود المعلمين </a:t>
            </a:r>
            <a:r>
              <a:rPr lang="ar-IQ" b="1" dirty="0">
                <a:solidFill>
                  <a:srgbClr val="FF0000"/>
                </a:solidFill>
                <a:ea typeface="Calibri"/>
              </a:rPr>
              <a:t>بمجموعة من القدرات </a:t>
            </a:r>
            <a:r>
              <a:rPr lang="ar-IQ" b="1" dirty="0">
                <a:solidFill>
                  <a:srgbClr val="00B0F0"/>
                </a:solidFill>
                <a:ea typeface="Calibri"/>
              </a:rPr>
              <a:t>التي </a:t>
            </a:r>
            <a:r>
              <a:rPr lang="ar-IQ" b="1" dirty="0" smtClean="0">
                <a:solidFill>
                  <a:srgbClr val="00B0F0"/>
                </a:solidFill>
                <a:ea typeface="Calibri"/>
              </a:rPr>
              <a:t>تمكنه</a:t>
            </a:r>
            <a:r>
              <a:rPr lang="ar-SA" b="1" dirty="0" smtClean="0">
                <a:solidFill>
                  <a:srgbClr val="00B0F0"/>
                </a:solidFill>
                <a:ea typeface="Calibri"/>
              </a:rPr>
              <a:t>م</a:t>
            </a:r>
            <a:r>
              <a:rPr lang="ar-IQ" b="1" dirty="0" smtClean="0">
                <a:solidFill>
                  <a:srgbClr val="00B0F0"/>
                </a:solidFill>
                <a:ea typeface="Calibri"/>
              </a:rPr>
              <a:t> </a:t>
            </a:r>
            <a:r>
              <a:rPr lang="ar-IQ" b="1" dirty="0">
                <a:solidFill>
                  <a:srgbClr val="00B0F0"/>
                </a:solidFill>
                <a:ea typeface="Calibri"/>
              </a:rPr>
              <a:t>من التعامل التربوي والفني </a:t>
            </a:r>
            <a:r>
              <a:rPr lang="ar-IQ" b="1" dirty="0" smtClean="0">
                <a:solidFill>
                  <a:srgbClr val="00B0F0"/>
                </a:solidFill>
                <a:ea typeface="Calibri"/>
              </a:rPr>
              <a:t>:-</a:t>
            </a:r>
          </a:p>
          <a:p>
            <a:pPr algn="r"/>
            <a:r>
              <a:rPr lang="ar-IQ" b="1" dirty="0" smtClean="0">
                <a:solidFill>
                  <a:schemeClr val="accent1">
                    <a:lumMod val="50000"/>
                  </a:schemeClr>
                </a:solidFill>
              </a:rPr>
              <a:t>•القدرة </a:t>
            </a:r>
            <a:r>
              <a:rPr lang="ar-IQ" b="1" dirty="0">
                <a:solidFill>
                  <a:schemeClr val="accent1">
                    <a:lumMod val="50000"/>
                  </a:schemeClr>
                </a:solidFill>
              </a:rPr>
              <a:t>على إدارة غرفة الصف.</a:t>
            </a:r>
          </a:p>
          <a:p>
            <a:pPr algn="r"/>
            <a:r>
              <a:rPr lang="ar-IQ" b="1" dirty="0" smtClean="0">
                <a:solidFill>
                  <a:schemeClr val="accent1">
                    <a:lumMod val="50000"/>
                  </a:schemeClr>
                </a:solidFill>
              </a:rPr>
              <a:t>•القدرة </a:t>
            </a:r>
            <a:r>
              <a:rPr lang="ar-IQ" b="1" dirty="0">
                <a:solidFill>
                  <a:schemeClr val="accent1">
                    <a:lumMod val="50000"/>
                  </a:schemeClr>
                </a:solidFill>
              </a:rPr>
              <a:t>على التخطيط لدروسه بمستوياته الثلاث </a:t>
            </a:r>
            <a:r>
              <a:rPr lang="ar-IQ" b="1" dirty="0" smtClean="0">
                <a:solidFill>
                  <a:schemeClr val="accent1">
                    <a:lumMod val="50000"/>
                  </a:schemeClr>
                </a:solidFill>
              </a:rPr>
              <a:t>.</a:t>
            </a:r>
            <a:endParaRPr lang="ar-IQ" b="1" dirty="0">
              <a:solidFill>
                <a:schemeClr val="accent1">
                  <a:lumMod val="50000"/>
                </a:schemeClr>
              </a:solidFill>
            </a:endParaRPr>
          </a:p>
          <a:p>
            <a:pPr algn="r"/>
            <a:r>
              <a:rPr lang="ar-IQ" b="1" dirty="0" smtClean="0">
                <a:solidFill>
                  <a:schemeClr val="accent1">
                    <a:lumMod val="50000"/>
                  </a:schemeClr>
                </a:solidFill>
              </a:rPr>
              <a:t>•قدرة </a:t>
            </a:r>
            <a:r>
              <a:rPr lang="ar-IQ" b="1" dirty="0">
                <a:solidFill>
                  <a:schemeClr val="accent1">
                    <a:lumMod val="50000"/>
                  </a:schemeClr>
                </a:solidFill>
              </a:rPr>
              <a:t>المعلم على استخدام الوسائل التعليمية.</a:t>
            </a:r>
          </a:p>
          <a:p>
            <a:pPr algn="r"/>
            <a:r>
              <a:rPr lang="ar-IQ" b="1" dirty="0" smtClean="0">
                <a:solidFill>
                  <a:schemeClr val="accent1">
                    <a:lumMod val="50000"/>
                  </a:schemeClr>
                </a:solidFill>
              </a:rPr>
              <a:t>•القدرة </a:t>
            </a:r>
            <a:r>
              <a:rPr lang="ar-IQ" b="1" dirty="0">
                <a:solidFill>
                  <a:schemeClr val="accent1">
                    <a:lumMod val="50000"/>
                  </a:schemeClr>
                </a:solidFill>
              </a:rPr>
              <a:t>على تنظيم نشاطات صفية ولا صفية مناسبة لتلاميذه.</a:t>
            </a:r>
          </a:p>
          <a:p>
            <a:pPr algn="r"/>
            <a:r>
              <a:rPr lang="ar-IQ" b="1" dirty="0" smtClean="0">
                <a:solidFill>
                  <a:schemeClr val="accent1">
                    <a:lumMod val="50000"/>
                  </a:schemeClr>
                </a:solidFill>
              </a:rPr>
              <a:t>•القدرة </a:t>
            </a:r>
            <a:r>
              <a:rPr lang="ar-IQ" b="1" dirty="0">
                <a:solidFill>
                  <a:schemeClr val="accent1">
                    <a:lumMod val="50000"/>
                  </a:schemeClr>
                </a:solidFill>
              </a:rPr>
              <a:t>على استخدام اللغة العربية السليمة بوضوح.</a:t>
            </a:r>
          </a:p>
          <a:p>
            <a:pPr algn="r"/>
            <a:r>
              <a:rPr lang="ar-IQ" b="1" dirty="0" smtClean="0">
                <a:solidFill>
                  <a:schemeClr val="accent1">
                    <a:lumMod val="50000"/>
                  </a:schemeClr>
                </a:solidFill>
              </a:rPr>
              <a:t>•القدرة </a:t>
            </a:r>
            <a:r>
              <a:rPr lang="ar-IQ" b="1" dirty="0">
                <a:solidFill>
                  <a:schemeClr val="accent1">
                    <a:lumMod val="50000"/>
                  </a:schemeClr>
                </a:solidFill>
              </a:rPr>
              <a:t>على وضع اختبارات تقيس تحصيل الطلبة</a:t>
            </a:r>
            <a:r>
              <a:rPr lang="ar-IQ" b="1" dirty="0" smtClean="0">
                <a:solidFill>
                  <a:schemeClr val="accent1">
                    <a:lumMod val="50000"/>
                  </a:schemeClr>
                </a:solidFill>
              </a:rPr>
              <a:t>.</a:t>
            </a:r>
          </a:p>
          <a:p>
            <a:pPr algn="r"/>
            <a:endParaRPr lang="ar-IQ" b="1" dirty="0">
              <a:solidFill>
                <a:schemeClr val="accent1">
                  <a:lumMod val="50000"/>
                </a:schemeClr>
              </a:solidFill>
            </a:endParaRPr>
          </a:p>
        </p:txBody>
      </p:sp>
    </p:spTree>
    <p:extLst>
      <p:ext uri="{BB962C8B-B14F-4D97-AF65-F5344CB8AC3E}">
        <p14:creationId xmlns:p14="http://schemas.microsoft.com/office/powerpoint/2010/main" val="16601239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3">
                                            <p:bg/>
                                          </p:spTgt>
                                        </p:tgtEl>
                                        <p:attrNameLst>
                                          <p:attrName>style.visibility</p:attrName>
                                        </p:attrNameLst>
                                      </p:cBhvr>
                                      <p:to>
                                        <p:strVal val="visible"/>
                                      </p:to>
                                    </p:set>
                                    <p:animEffect transition="in" filter="randombar(horizontal)">
                                      <p:cBhvr>
                                        <p:cTn id="49"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4175409499"/>
              </p:ext>
            </p:extLst>
          </p:nvPr>
        </p:nvGraphicFramePr>
        <p:xfrm>
          <a:off x="685800" y="620689"/>
          <a:ext cx="7772400"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467544" y="1628800"/>
            <a:ext cx="8280920" cy="4824536"/>
          </a:xfrm>
          <a:solidFill>
            <a:schemeClr val="bg1"/>
          </a:solidFill>
        </p:spPr>
        <p:txBody>
          <a:bodyPr>
            <a:noAutofit/>
          </a:bodyPr>
          <a:lstStyle/>
          <a:p>
            <a:pPr algn="r"/>
            <a:r>
              <a:rPr lang="ar-IQ" b="1" dirty="0">
                <a:solidFill>
                  <a:schemeClr val="tx1"/>
                </a:solidFill>
              </a:rPr>
              <a:t>3. متابعة الشؤون </a:t>
            </a:r>
            <a:r>
              <a:rPr lang="ar-IQ" b="1" dirty="0" smtClean="0">
                <a:solidFill>
                  <a:schemeClr val="tx1"/>
                </a:solidFill>
              </a:rPr>
              <a:t>المالية</a:t>
            </a:r>
          </a:p>
          <a:p>
            <a:pPr algn="r"/>
            <a:r>
              <a:rPr lang="ar-IQ" b="1" dirty="0" smtClean="0">
                <a:solidFill>
                  <a:schemeClr val="tx1"/>
                </a:solidFill>
              </a:rPr>
              <a:t>4. </a:t>
            </a:r>
            <a:r>
              <a:rPr lang="ar-IQ" b="1" dirty="0">
                <a:solidFill>
                  <a:schemeClr val="tx1"/>
                </a:solidFill>
              </a:rPr>
              <a:t>متابعة وتنظيم الاتصال والتواصل بين المدرسة والإدارة </a:t>
            </a:r>
            <a:r>
              <a:rPr lang="ar-IQ" b="1" dirty="0" smtClean="0">
                <a:solidFill>
                  <a:schemeClr val="tx1"/>
                </a:solidFill>
              </a:rPr>
              <a:t>التربوية  </a:t>
            </a:r>
          </a:p>
          <a:p>
            <a:pPr algn="r"/>
            <a:r>
              <a:rPr lang="ar-IQ" b="1" dirty="0">
                <a:solidFill>
                  <a:schemeClr val="tx1"/>
                </a:solidFill>
              </a:rPr>
              <a:t>5</a:t>
            </a:r>
            <a:r>
              <a:rPr lang="ar-IQ" b="1" dirty="0" smtClean="0">
                <a:solidFill>
                  <a:schemeClr val="tx1"/>
                </a:solidFill>
              </a:rPr>
              <a:t>. </a:t>
            </a:r>
            <a:r>
              <a:rPr lang="ar-IQ" b="1" dirty="0">
                <a:solidFill>
                  <a:schemeClr val="tx1"/>
                </a:solidFill>
              </a:rPr>
              <a:t>تنظيم التسهيلات المادية </a:t>
            </a:r>
            <a:r>
              <a:rPr lang="ar-IQ" b="1" dirty="0" smtClean="0">
                <a:solidFill>
                  <a:schemeClr val="tx1"/>
                </a:solidFill>
              </a:rPr>
              <a:t>المدرسية</a:t>
            </a:r>
          </a:p>
          <a:p>
            <a:pPr algn="r"/>
            <a:r>
              <a:rPr lang="ar-IQ" b="1" dirty="0" smtClean="0">
                <a:solidFill>
                  <a:schemeClr val="tx1"/>
                </a:solidFill>
              </a:rPr>
              <a:t>6. </a:t>
            </a:r>
            <a:r>
              <a:rPr lang="ar-IQ" b="1" dirty="0">
                <a:solidFill>
                  <a:schemeClr val="tx1"/>
                </a:solidFill>
              </a:rPr>
              <a:t>التقييم الختامي ومتابعة الجوانب الإدارية: وتتكون مهمة التقويم والمتابعة من العمليات والأساليب والأدوات التي يستخدمها مدير المدرسة تمهيداً لإصدار أحكامه واتخاذ قراراته التي تساهم في ضبط وتوجيه مسيرة المدرسة كنظام</a:t>
            </a:r>
          </a:p>
        </p:txBody>
      </p:sp>
    </p:spTree>
    <p:extLst>
      <p:ext uri="{BB962C8B-B14F-4D97-AF65-F5344CB8AC3E}">
        <p14:creationId xmlns:p14="http://schemas.microsoft.com/office/powerpoint/2010/main" val="37015832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375846144"/>
              </p:ext>
            </p:extLst>
          </p:nvPr>
        </p:nvGraphicFramePr>
        <p:xfrm>
          <a:off x="683568" y="260648"/>
          <a:ext cx="7772400" cy="115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79512" y="1340768"/>
            <a:ext cx="8784976" cy="5256584"/>
          </a:xfrm>
          <a:solidFill>
            <a:schemeClr val="bg1"/>
          </a:solidFill>
        </p:spPr>
        <p:txBody>
          <a:bodyPr>
            <a:normAutofit/>
          </a:bodyPr>
          <a:lstStyle/>
          <a:p>
            <a:pPr algn="r"/>
            <a:r>
              <a:rPr lang="ar-IQ" sz="2800" dirty="0" smtClean="0">
                <a:solidFill>
                  <a:srgbClr val="FF0000"/>
                </a:solidFill>
              </a:rPr>
              <a:t> </a:t>
            </a:r>
            <a:r>
              <a:rPr lang="ar-IQ" sz="2800" b="1" dirty="0" smtClean="0">
                <a:solidFill>
                  <a:srgbClr val="FF0000"/>
                </a:solidFill>
              </a:rPr>
              <a:t>هي مهمات </a:t>
            </a:r>
            <a:r>
              <a:rPr lang="ar-IQ" sz="2800" b="1" dirty="0">
                <a:solidFill>
                  <a:srgbClr val="FF0000"/>
                </a:solidFill>
              </a:rPr>
              <a:t>تتكامل في أهدافها مع المهمات الإدارية وصولاُ إلي تحقيق الأهداف بأقصى درجة من الفاعلية، ومن أبرز ما يمارسه المدير في هذا المجال ما يلي</a:t>
            </a:r>
            <a:r>
              <a:rPr lang="ar-IQ" sz="2800" b="1" dirty="0" smtClean="0">
                <a:solidFill>
                  <a:srgbClr val="FF0000"/>
                </a:solidFill>
              </a:rPr>
              <a:t>:</a:t>
            </a:r>
          </a:p>
          <a:p>
            <a:pPr algn="r"/>
            <a:r>
              <a:rPr lang="ar-IQ" sz="2800" b="1" dirty="0" smtClean="0">
                <a:solidFill>
                  <a:schemeClr val="tx1"/>
                </a:solidFill>
              </a:rPr>
              <a:t>1-دراسة </a:t>
            </a:r>
            <a:r>
              <a:rPr lang="ar-IQ" sz="2800" b="1" dirty="0">
                <a:solidFill>
                  <a:schemeClr val="tx1"/>
                </a:solidFill>
              </a:rPr>
              <a:t>وتحليل خطط المواد </a:t>
            </a:r>
            <a:r>
              <a:rPr lang="ar-IQ" sz="2800" b="1" dirty="0" smtClean="0">
                <a:solidFill>
                  <a:schemeClr val="tx1"/>
                </a:solidFill>
              </a:rPr>
              <a:t>الدراسية، ومذكرات الدروس التي يعدها المعلمون وتزويدهم بالتغذية الراجعة التطويرية الهادفة.</a:t>
            </a:r>
            <a:endParaRPr lang="ar-IQ" sz="2800" b="1" dirty="0">
              <a:solidFill>
                <a:schemeClr val="tx1"/>
              </a:solidFill>
            </a:endParaRPr>
          </a:p>
          <a:p>
            <a:pPr algn="r"/>
            <a:r>
              <a:rPr lang="ar-IQ" sz="2800" b="1" dirty="0" smtClean="0">
                <a:solidFill>
                  <a:schemeClr val="tx1"/>
                </a:solidFill>
              </a:rPr>
              <a:t>2.المشاركة </a:t>
            </a:r>
            <a:r>
              <a:rPr lang="ar-IQ" sz="2800" b="1" dirty="0">
                <a:solidFill>
                  <a:schemeClr val="tx1"/>
                </a:solidFill>
              </a:rPr>
              <a:t>في بناء الخطط والبرامج المدرسية ذات الصلة بالتخصص الدقيق للمعلمين وبما يضمن تقاسم المسؤوليات وتوحيد وجهات النظر </a:t>
            </a:r>
            <a:r>
              <a:rPr lang="ar-IQ" sz="2800" b="1" dirty="0" smtClean="0">
                <a:solidFill>
                  <a:schemeClr val="tx1"/>
                </a:solidFill>
              </a:rPr>
              <a:t>ً</a:t>
            </a:r>
            <a:r>
              <a:rPr lang="ar-IQ" sz="2800" b="1" dirty="0">
                <a:solidFill>
                  <a:schemeClr val="tx1"/>
                </a:solidFill>
              </a:rPr>
              <a:t>.</a:t>
            </a:r>
          </a:p>
          <a:p>
            <a:pPr algn="r"/>
            <a:r>
              <a:rPr lang="ar-IQ" sz="2800" b="1" dirty="0" smtClean="0">
                <a:solidFill>
                  <a:schemeClr val="tx1"/>
                </a:solidFill>
              </a:rPr>
              <a:t>3.دراسة </a:t>
            </a:r>
            <a:r>
              <a:rPr lang="ar-IQ" sz="2800" b="1" dirty="0">
                <a:solidFill>
                  <a:schemeClr val="tx1"/>
                </a:solidFill>
              </a:rPr>
              <a:t>وتحليل خطط وبرامج اللجان المدرسية بجوانبها المختلفة وتزويدها بالتغذية الراجعة </a:t>
            </a:r>
          </a:p>
          <a:p>
            <a:pPr algn="r"/>
            <a:r>
              <a:rPr lang="ar-IQ" sz="2800" b="1" dirty="0" smtClean="0">
                <a:solidFill>
                  <a:schemeClr val="tx1"/>
                </a:solidFill>
              </a:rPr>
              <a:t>4.متابعة الكتب </a:t>
            </a:r>
            <a:r>
              <a:rPr lang="ar-IQ" sz="2800" b="1" dirty="0">
                <a:solidFill>
                  <a:schemeClr val="tx1"/>
                </a:solidFill>
              </a:rPr>
              <a:t>المقررة والأدلة والوسائل المعينة.</a:t>
            </a:r>
          </a:p>
          <a:p>
            <a:pPr algn="r"/>
            <a:endParaRPr lang="ar-IQ" sz="2800" dirty="0">
              <a:solidFill>
                <a:srgbClr val="FF0000"/>
              </a:solidFill>
            </a:endParaRPr>
          </a:p>
        </p:txBody>
      </p:sp>
    </p:spTree>
    <p:extLst>
      <p:ext uri="{BB962C8B-B14F-4D97-AF65-F5344CB8AC3E}">
        <p14:creationId xmlns:p14="http://schemas.microsoft.com/office/powerpoint/2010/main" val="13301171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596491131"/>
              </p:ext>
            </p:extLst>
          </p:nvPr>
        </p:nvGraphicFramePr>
        <p:xfrm>
          <a:off x="685800" y="260649"/>
          <a:ext cx="7772400" cy="792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79512" y="1124744"/>
            <a:ext cx="8784976" cy="5472608"/>
          </a:xfrm>
          <a:solidFill>
            <a:schemeClr val="bg1">
              <a:lumMod val="95000"/>
            </a:schemeClr>
          </a:solidFill>
        </p:spPr>
        <p:txBody>
          <a:bodyPr>
            <a:normAutofit fontScale="92500" lnSpcReduction="20000"/>
          </a:bodyPr>
          <a:lstStyle/>
          <a:p>
            <a:pPr lvl="0" algn="r"/>
            <a:r>
              <a:rPr lang="ar-IQ" sz="6000" b="1" dirty="0" smtClean="0">
                <a:solidFill>
                  <a:srgbClr val="FF0000"/>
                </a:solidFill>
              </a:rPr>
              <a:t> </a:t>
            </a:r>
            <a:r>
              <a:rPr lang="ar-IQ" sz="3000" b="1" dirty="0">
                <a:solidFill>
                  <a:schemeClr val="accent1">
                    <a:lumMod val="50000"/>
                  </a:schemeClr>
                </a:solidFill>
              </a:rPr>
              <a:t>5.تنمية المعلمين مهنياً من خلال تحسين كفاياتهم الإنسانية والتربوية والمهنية</a:t>
            </a:r>
            <a:r>
              <a:rPr lang="ar-IQ" sz="3000" b="1" dirty="0" smtClean="0">
                <a:solidFill>
                  <a:schemeClr val="accent1">
                    <a:lumMod val="50000"/>
                  </a:schemeClr>
                </a:solidFill>
              </a:rPr>
              <a:t>.</a:t>
            </a:r>
            <a:endParaRPr lang="ar-IQ" sz="1900" b="1" dirty="0" smtClean="0">
              <a:solidFill>
                <a:schemeClr val="accent1">
                  <a:lumMod val="50000"/>
                </a:schemeClr>
              </a:solidFill>
            </a:endParaRPr>
          </a:p>
          <a:p>
            <a:pPr algn="r">
              <a:lnSpc>
                <a:spcPct val="115000"/>
              </a:lnSpc>
              <a:spcAft>
                <a:spcPts val="1000"/>
              </a:spcAft>
            </a:pPr>
            <a:r>
              <a:rPr lang="ar-IQ" sz="3500" dirty="0" smtClean="0">
                <a:solidFill>
                  <a:schemeClr val="accent1">
                    <a:lumMod val="50000"/>
                  </a:schemeClr>
                </a:solidFill>
                <a:ea typeface="Calibri"/>
              </a:rPr>
              <a:t>6.اعتماد </a:t>
            </a:r>
            <a:r>
              <a:rPr lang="ar-IQ" sz="3500" dirty="0">
                <a:solidFill>
                  <a:schemeClr val="accent1">
                    <a:lumMod val="50000"/>
                  </a:schemeClr>
                </a:solidFill>
                <a:ea typeface="Calibri"/>
              </a:rPr>
              <a:t>نظام للتقويم الواقعي المستمر الذي </a:t>
            </a:r>
            <a:r>
              <a:rPr lang="ar-IQ" sz="3500" dirty="0" smtClean="0">
                <a:solidFill>
                  <a:schemeClr val="accent1">
                    <a:lumMod val="50000"/>
                  </a:schemeClr>
                </a:solidFill>
                <a:ea typeface="Calibri"/>
              </a:rPr>
              <a:t>يوظف </a:t>
            </a:r>
            <a:r>
              <a:rPr lang="ar-IQ" sz="3500" dirty="0">
                <a:solidFill>
                  <a:schemeClr val="accent1">
                    <a:lumMod val="50000"/>
                  </a:schemeClr>
                </a:solidFill>
                <a:ea typeface="Calibri"/>
              </a:rPr>
              <a:t>استراتيجيات وأدوات تقويم فاعلة.</a:t>
            </a:r>
            <a:endParaRPr lang="en-US" sz="2200" dirty="0">
              <a:solidFill>
                <a:schemeClr val="accent1">
                  <a:lumMod val="50000"/>
                </a:schemeClr>
              </a:solidFill>
              <a:ea typeface="Calibri"/>
              <a:cs typeface="Arial"/>
            </a:endParaRPr>
          </a:p>
          <a:p>
            <a:pPr algn="r">
              <a:lnSpc>
                <a:spcPct val="115000"/>
              </a:lnSpc>
              <a:spcAft>
                <a:spcPts val="1000"/>
              </a:spcAft>
            </a:pPr>
            <a:r>
              <a:rPr lang="ar-IQ" sz="3500" dirty="0" smtClean="0">
                <a:solidFill>
                  <a:schemeClr val="accent1">
                    <a:lumMod val="50000"/>
                  </a:schemeClr>
                </a:solidFill>
                <a:ea typeface="Calibri"/>
              </a:rPr>
              <a:t>7.إثراء </a:t>
            </a:r>
            <a:r>
              <a:rPr lang="ar-IQ" sz="3500" dirty="0">
                <a:solidFill>
                  <a:schemeClr val="accent1">
                    <a:lumMod val="50000"/>
                  </a:schemeClr>
                </a:solidFill>
                <a:ea typeface="Calibri"/>
              </a:rPr>
              <a:t>المنهاج الدراسي وتحسين تنفيذه.</a:t>
            </a:r>
            <a:endParaRPr lang="en-US" sz="2200" dirty="0">
              <a:solidFill>
                <a:schemeClr val="accent1">
                  <a:lumMod val="50000"/>
                </a:schemeClr>
              </a:solidFill>
              <a:ea typeface="Calibri"/>
              <a:cs typeface="Arial"/>
            </a:endParaRPr>
          </a:p>
          <a:p>
            <a:pPr algn="r">
              <a:lnSpc>
                <a:spcPct val="115000"/>
              </a:lnSpc>
              <a:spcAft>
                <a:spcPts val="1000"/>
              </a:spcAft>
            </a:pPr>
            <a:r>
              <a:rPr lang="ar-IQ" sz="3500" dirty="0" smtClean="0">
                <a:solidFill>
                  <a:schemeClr val="accent1">
                    <a:lumMod val="50000"/>
                  </a:schemeClr>
                </a:solidFill>
                <a:ea typeface="Calibri"/>
              </a:rPr>
              <a:t>8.توفير </a:t>
            </a:r>
            <a:r>
              <a:rPr lang="ar-IQ" sz="3500" dirty="0">
                <a:solidFill>
                  <a:schemeClr val="accent1">
                    <a:lumMod val="50000"/>
                  </a:schemeClr>
                </a:solidFill>
                <a:ea typeface="Calibri"/>
              </a:rPr>
              <a:t>ورعاية فرص النمو المتكامل للمتعلمين جسمياَ وعقلياً واجتماعياً ونفسياً</a:t>
            </a:r>
            <a:endParaRPr lang="en-US" sz="2200" dirty="0">
              <a:solidFill>
                <a:schemeClr val="accent1">
                  <a:lumMod val="50000"/>
                </a:schemeClr>
              </a:solidFill>
              <a:ea typeface="Calibri"/>
              <a:cs typeface="Arial"/>
            </a:endParaRPr>
          </a:p>
          <a:p>
            <a:pPr algn="r">
              <a:lnSpc>
                <a:spcPct val="115000"/>
              </a:lnSpc>
              <a:spcAft>
                <a:spcPts val="1000"/>
              </a:spcAft>
            </a:pPr>
            <a:r>
              <a:rPr lang="ar-IQ" sz="3500" dirty="0" smtClean="0">
                <a:solidFill>
                  <a:schemeClr val="accent1">
                    <a:lumMod val="50000"/>
                  </a:schemeClr>
                </a:solidFill>
                <a:ea typeface="Calibri"/>
              </a:rPr>
              <a:t>9.توفير </a:t>
            </a:r>
            <a:r>
              <a:rPr lang="ar-IQ" sz="3500" dirty="0">
                <a:solidFill>
                  <a:schemeClr val="accent1">
                    <a:lumMod val="50000"/>
                  </a:schemeClr>
                </a:solidFill>
                <a:ea typeface="Calibri"/>
              </a:rPr>
              <a:t>السجلات الفنية التراكمية التي تتعلق بأداء الهيئات الإدارية والتدريسية</a:t>
            </a:r>
            <a:endParaRPr lang="en-US" sz="2200" dirty="0">
              <a:solidFill>
                <a:schemeClr val="accent1">
                  <a:lumMod val="50000"/>
                </a:schemeClr>
              </a:solidFill>
              <a:ea typeface="Calibri"/>
              <a:cs typeface="Arial"/>
            </a:endParaRPr>
          </a:p>
          <a:p>
            <a:pPr algn="r"/>
            <a:endParaRPr lang="ar-IQ" dirty="0"/>
          </a:p>
        </p:txBody>
      </p:sp>
    </p:spTree>
    <p:extLst>
      <p:ext uri="{BB962C8B-B14F-4D97-AF65-F5344CB8AC3E}">
        <p14:creationId xmlns:p14="http://schemas.microsoft.com/office/powerpoint/2010/main" val="1572982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رسم تخطيطي 11"/>
          <p:cNvGraphicFramePr/>
          <p:nvPr>
            <p:extLst>
              <p:ext uri="{D42A27DB-BD31-4B8C-83A1-F6EECF244321}">
                <p14:modId xmlns:p14="http://schemas.microsoft.com/office/powerpoint/2010/main" val="477189497"/>
              </p:ext>
            </p:extLst>
          </p:nvPr>
        </p:nvGraphicFramePr>
        <p:xfrm>
          <a:off x="685800" y="116633"/>
          <a:ext cx="7772400" cy="1584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مجموعة 4"/>
          <p:cNvGrpSpPr/>
          <p:nvPr/>
        </p:nvGrpSpPr>
        <p:grpSpPr>
          <a:xfrm>
            <a:off x="0" y="2256064"/>
            <a:ext cx="9036496" cy="3865984"/>
            <a:chOff x="323528" y="1268760"/>
            <a:chExt cx="8712968" cy="4370040"/>
          </a:xfrm>
        </p:grpSpPr>
        <p:sp>
          <p:nvSpPr>
            <p:cNvPr id="6" name="دائري 5"/>
            <p:cNvSpPr/>
            <p:nvPr/>
          </p:nvSpPr>
          <p:spPr>
            <a:xfrm>
              <a:off x="323528" y="1268760"/>
              <a:ext cx="4370040" cy="4370040"/>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شكل حر 6"/>
            <p:cNvSpPr/>
            <p:nvPr/>
          </p:nvSpPr>
          <p:spPr>
            <a:xfrm>
              <a:off x="2508548" y="1268760"/>
              <a:ext cx="6527948" cy="4370040"/>
            </a:xfrm>
            <a:custGeom>
              <a:avLst/>
              <a:gdLst>
                <a:gd name="connsiteX0" fmla="*/ 0 w 6527948"/>
                <a:gd name="connsiteY0" fmla="*/ 0 h 4370040"/>
                <a:gd name="connsiteX1" fmla="*/ 6527948 w 6527948"/>
                <a:gd name="connsiteY1" fmla="*/ 0 h 4370040"/>
                <a:gd name="connsiteX2" fmla="*/ 6527948 w 6527948"/>
                <a:gd name="connsiteY2" fmla="*/ 4370040 h 4370040"/>
                <a:gd name="connsiteX3" fmla="*/ 0 w 6527948"/>
                <a:gd name="connsiteY3" fmla="*/ 4370040 h 4370040"/>
                <a:gd name="connsiteX4" fmla="*/ 0 w 6527948"/>
                <a:gd name="connsiteY4" fmla="*/ 0 h 437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27948" h="4370040">
                  <a:moveTo>
                    <a:pt x="0" y="0"/>
                  </a:moveTo>
                  <a:lnTo>
                    <a:pt x="6527948" y="0"/>
                  </a:lnTo>
                  <a:lnTo>
                    <a:pt x="6527948" y="4370040"/>
                  </a:lnTo>
                  <a:lnTo>
                    <a:pt x="0" y="437004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4780" tIns="144780" rIns="144780" bIns="3203806" numCol="1" spcCol="1270" anchor="ctr" anchorCtr="0">
              <a:noAutofit/>
            </a:bodyPr>
            <a:lstStyle/>
            <a:p>
              <a:pPr lvl="0" algn="ctr" defTabSz="1689100" rtl="1">
                <a:lnSpc>
                  <a:spcPct val="90000"/>
                </a:lnSpc>
                <a:spcBef>
                  <a:spcPct val="0"/>
                </a:spcBef>
                <a:spcAft>
                  <a:spcPct val="35000"/>
                </a:spcAft>
              </a:pPr>
              <a:r>
                <a:rPr lang="ar-SA" sz="3800" kern="1200" dirty="0" smtClean="0"/>
                <a:t>-</a:t>
              </a:r>
              <a:r>
                <a:rPr lang="ar-SA" sz="3800" b="1" kern="1200" dirty="0" smtClean="0"/>
                <a:t>مجالات العمل الفني للمدير</a:t>
              </a:r>
              <a:endParaRPr lang="ar-SA" sz="3800" kern="1200" dirty="0"/>
            </a:p>
          </p:txBody>
        </p:sp>
        <p:sp>
          <p:nvSpPr>
            <p:cNvPr id="8" name="دائري 7"/>
            <p:cNvSpPr/>
            <p:nvPr/>
          </p:nvSpPr>
          <p:spPr>
            <a:xfrm>
              <a:off x="1088286" y="2579774"/>
              <a:ext cx="2840523" cy="2840523"/>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شكل حر 8"/>
            <p:cNvSpPr/>
            <p:nvPr/>
          </p:nvSpPr>
          <p:spPr>
            <a:xfrm>
              <a:off x="2508548" y="2579774"/>
              <a:ext cx="6527948" cy="2840523"/>
            </a:xfrm>
            <a:custGeom>
              <a:avLst/>
              <a:gdLst>
                <a:gd name="connsiteX0" fmla="*/ 0 w 6527948"/>
                <a:gd name="connsiteY0" fmla="*/ 0 h 2840523"/>
                <a:gd name="connsiteX1" fmla="*/ 6527948 w 6527948"/>
                <a:gd name="connsiteY1" fmla="*/ 0 h 2840523"/>
                <a:gd name="connsiteX2" fmla="*/ 6527948 w 6527948"/>
                <a:gd name="connsiteY2" fmla="*/ 2840523 h 2840523"/>
                <a:gd name="connsiteX3" fmla="*/ 0 w 6527948"/>
                <a:gd name="connsiteY3" fmla="*/ 2840523 h 2840523"/>
                <a:gd name="connsiteX4" fmla="*/ 0 w 6527948"/>
                <a:gd name="connsiteY4" fmla="*/ 0 h 2840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27948" h="2840523">
                  <a:moveTo>
                    <a:pt x="0" y="0"/>
                  </a:moveTo>
                  <a:lnTo>
                    <a:pt x="6527948" y="0"/>
                  </a:lnTo>
                  <a:lnTo>
                    <a:pt x="6527948" y="2840523"/>
                  </a:lnTo>
                  <a:lnTo>
                    <a:pt x="0" y="2840523"/>
                  </a:lnTo>
                  <a:lnTo>
                    <a:pt x="0" y="0"/>
                  </a:lnTo>
                  <a:close/>
                </a:path>
              </a:pathLst>
            </a:custGeom>
            <a:solidFill>
              <a:srgbClr val="FFFF00"/>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4780" tIns="144780" rIns="144780" bIns="1674293" numCol="1" spcCol="1270" anchor="ctr" anchorCtr="0">
              <a:noAutofit/>
            </a:bodyPr>
            <a:lstStyle/>
            <a:p>
              <a:pPr lvl="0" algn="ctr" defTabSz="1689100" rtl="1">
                <a:lnSpc>
                  <a:spcPct val="90000"/>
                </a:lnSpc>
                <a:spcBef>
                  <a:spcPct val="0"/>
                </a:spcBef>
                <a:spcAft>
                  <a:spcPct val="35000"/>
                </a:spcAft>
              </a:pPr>
              <a:r>
                <a:rPr lang="ar-SA" sz="3800" b="1" kern="1200" dirty="0" smtClean="0"/>
                <a:t>-كفايات مدير المدرسة</a:t>
              </a:r>
              <a:endParaRPr lang="ar-SA" sz="3800" kern="1200" dirty="0"/>
            </a:p>
          </p:txBody>
        </p:sp>
        <p:sp>
          <p:nvSpPr>
            <p:cNvPr id="10" name="دائري 9"/>
            <p:cNvSpPr/>
            <p:nvPr/>
          </p:nvSpPr>
          <p:spPr>
            <a:xfrm>
              <a:off x="1853042" y="3890785"/>
              <a:ext cx="1311010" cy="1311010"/>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شكل حر 10"/>
            <p:cNvSpPr/>
            <p:nvPr/>
          </p:nvSpPr>
          <p:spPr>
            <a:xfrm>
              <a:off x="2508548" y="3890785"/>
              <a:ext cx="6527948" cy="1311010"/>
            </a:xfrm>
            <a:custGeom>
              <a:avLst/>
              <a:gdLst>
                <a:gd name="connsiteX0" fmla="*/ 0 w 6527948"/>
                <a:gd name="connsiteY0" fmla="*/ 0 h 1311010"/>
                <a:gd name="connsiteX1" fmla="*/ 6527948 w 6527948"/>
                <a:gd name="connsiteY1" fmla="*/ 0 h 1311010"/>
                <a:gd name="connsiteX2" fmla="*/ 6527948 w 6527948"/>
                <a:gd name="connsiteY2" fmla="*/ 1311010 h 1311010"/>
                <a:gd name="connsiteX3" fmla="*/ 0 w 6527948"/>
                <a:gd name="connsiteY3" fmla="*/ 1311010 h 1311010"/>
                <a:gd name="connsiteX4" fmla="*/ 0 w 6527948"/>
                <a:gd name="connsiteY4" fmla="*/ 0 h 1311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27948" h="1311010">
                  <a:moveTo>
                    <a:pt x="0" y="0"/>
                  </a:moveTo>
                  <a:lnTo>
                    <a:pt x="6527948" y="0"/>
                  </a:lnTo>
                  <a:lnTo>
                    <a:pt x="6527948" y="1311010"/>
                  </a:lnTo>
                  <a:lnTo>
                    <a:pt x="0" y="131101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smtClean="0"/>
                <a:t>-مهمات الادارة التربوية (وظائف الادارة)</a:t>
              </a:r>
              <a:endParaRPr lang="ar-SA" sz="3800" kern="1200"/>
            </a:p>
          </p:txBody>
        </p:sp>
      </p:grpSp>
    </p:spTree>
    <p:extLst>
      <p:ext uri="{BB962C8B-B14F-4D97-AF65-F5344CB8AC3E}">
        <p14:creationId xmlns:p14="http://schemas.microsoft.com/office/powerpoint/2010/main" val="1193840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482240525"/>
              </p:ext>
            </p:extLst>
          </p:nvPr>
        </p:nvGraphicFramePr>
        <p:xfrm>
          <a:off x="685800" y="116633"/>
          <a:ext cx="7772400" cy="115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07504" y="1268760"/>
            <a:ext cx="8856984" cy="5400600"/>
          </a:xfrm>
          <a:solidFill>
            <a:schemeClr val="accent3">
              <a:lumMod val="20000"/>
              <a:lumOff val="80000"/>
            </a:schemeClr>
          </a:solidFill>
        </p:spPr>
        <p:txBody>
          <a:bodyPr>
            <a:normAutofit lnSpcReduction="10000"/>
          </a:bodyPr>
          <a:lstStyle/>
          <a:p>
            <a:pPr algn="r"/>
            <a:r>
              <a:rPr lang="ar-IQ" b="1" dirty="0">
                <a:solidFill>
                  <a:srgbClr val="FF0000"/>
                </a:solidFill>
              </a:rPr>
              <a:t>أولا: النمو المهني للمعلمين</a:t>
            </a:r>
            <a:r>
              <a:rPr lang="ar-IQ" dirty="0">
                <a:solidFill>
                  <a:schemeClr val="tx1"/>
                </a:solidFill>
              </a:rPr>
              <a:t>: </a:t>
            </a:r>
            <a:r>
              <a:rPr lang="ar-IQ" dirty="0" smtClean="0">
                <a:solidFill>
                  <a:schemeClr val="tx1"/>
                </a:solidFill>
              </a:rPr>
              <a:t>من خلال:-</a:t>
            </a:r>
          </a:p>
          <a:p>
            <a:pPr algn="r"/>
            <a:r>
              <a:rPr lang="ar-IQ" sz="3600" dirty="0" smtClean="0">
                <a:solidFill>
                  <a:schemeClr val="tx1"/>
                </a:solidFill>
              </a:rPr>
              <a:t>•التخطيط </a:t>
            </a:r>
            <a:r>
              <a:rPr lang="ar-IQ" sz="3600" dirty="0">
                <a:solidFill>
                  <a:schemeClr val="tx1"/>
                </a:solidFill>
              </a:rPr>
              <a:t>لتنمية مهنية متجددة ومستمرة للمعلمين.</a:t>
            </a:r>
          </a:p>
          <a:p>
            <a:pPr algn="r"/>
            <a:r>
              <a:rPr lang="ar-IQ" sz="3600" dirty="0" smtClean="0">
                <a:solidFill>
                  <a:schemeClr val="tx1"/>
                </a:solidFill>
              </a:rPr>
              <a:t>•متابعة </a:t>
            </a:r>
            <a:r>
              <a:rPr lang="ar-IQ" sz="3600" dirty="0">
                <a:solidFill>
                  <a:schemeClr val="tx1"/>
                </a:solidFill>
              </a:rPr>
              <a:t>مذكرات تحضير المعلمين وتزويدهم بتغذية راجعة هادفة.</a:t>
            </a:r>
          </a:p>
          <a:p>
            <a:pPr algn="r"/>
            <a:r>
              <a:rPr lang="ar-IQ" sz="3600" dirty="0" smtClean="0">
                <a:solidFill>
                  <a:schemeClr val="tx1"/>
                </a:solidFill>
              </a:rPr>
              <a:t>•تشجيع وتنسيق </a:t>
            </a:r>
            <a:r>
              <a:rPr lang="ar-IQ" sz="3600" dirty="0">
                <a:solidFill>
                  <a:schemeClr val="tx1"/>
                </a:solidFill>
              </a:rPr>
              <a:t>تبادل الزيارات الصفية الهادفة بين المعلمين.</a:t>
            </a:r>
          </a:p>
          <a:p>
            <a:pPr algn="r"/>
            <a:r>
              <a:rPr lang="ar-IQ" sz="3600" dirty="0" smtClean="0">
                <a:solidFill>
                  <a:schemeClr val="tx1"/>
                </a:solidFill>
              </a:rPr>
              <a:t>•حث </a:t>
            </a:r>
            <a:r>
              <a:rPr lang="ar-IQ" sz="3600" dirty="0">
                <a:solidFill>
                  <a:schemeClr val="tx1"/>
                </a:solidFill>
              </a:rPr>
              <a:t>المعلمين علي التنويع في استراتيجياتهم التدريسية</a:t>
            </a:r>
            <a:r>
              <a:rPr lang="ar-IQ" sz="3600" dirty="0" smtClean="0">
                <a:solidFill>
                  <a:schemeClr val="tx1"/>
                </a:solidFill>
              </a:rPr>
              <a:t>.</a:t>
            </a:r>
          </a:p>
          <a:p>
            <a:pPr algn="r"/>
            <a:r>
              <a:rPr lang="ar-IQ" sz="3600" dirty="0" smtClean="0">
                <a:solidFill>
                  <a:schemeClr val="tx1"/>
                </a:solidFill>
              </a:rPr>
              <a:t>•تنفيذ </a:t>
            </a:r>
            <a:r>
              <a:rPr lang="ar-IQ" sz="3600" dirty="0">
                <a:solidFill>
                  <a:schemeClr val="tx1"/>
                </a:solidFill>
              </a:rPr>
              <a:t>زيارات </a:t>
            </a:r>
            <a:r>
              <a:rPr lang="ar-IQ" sz="3600" dirty="0" err="1">
                <a:solidFill>
                  <a:schemeClr val="tx1"/>
                </a:solidFill>
              </a:rPr>
              <a:t>إشرافية</a:t>
            </a:r>
            <a:r>
              <a:rPr lang="ar-IQ" sz="3600" dirty="0">
                <a:solidFill>
                  <a:schemeClr val="tx1"/>
                </a:solidFill>
              </a:rPr>
              <a:t> مبرمجة ومجدولة زمنياً.</a:t>
            </a:r>
          </a:p>
          <a:p>
            <a:pPr algn="r"/>
            <a:r>
              <a:rPr lang="ar-IQ" sz="3600" dirty="0" smtClean="0">
                <a:solidFill>
                  <a:schemeClr val="tx1"/>
                </a:solidFill>
              </a:rPr>
              <a:t>•تبصير </a:t>
            </a:r>
            <a:r>
              <a:rPr lang="ar-IQ" sz="3600" dirty="0">
                <a:solidFill>
                  <a:schemeClr val="tx1"/>
                </a:solidFill>
              </a:rPr>
              <a:t>المعلمين بالأساليب الفاعلة لإدارة الصف.</a:t>
            </a:r>
          </a:p>
          <a:p>
            <a:pPr algn="r"/>
            <a:endParaRPr lang="ar-IQ" dirty="0">
              <a:solidFill>
                <a:schemeClr val="tx1"/>
              </a:solidFill>
            </a:endParaRPr>
          </a:p>
          <a:p>
            <a:pPr algn="r"/>
            <a:endParaRPr lang="ar-IQ" dirty="0">
              <a:solidFill>
                <a:schemeClr val="tx1"/>
              </a:solidFill>
            </a:endParaRPr>
          </a:p>
        </p:txBody>
      </p:sp>
    </p:spTree>
    <p:extLst>
      <p:ext uri="{BB962C8B-B14F-4D97-AF65-F5344CB8AC3E}">
        <p14:creationId xmlns:p14="http://schemas.microsoft.com/office/powerpoint/2010/main" val="23472986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899398973"/>
              </p:ext>
            </p:extLst>
          </p:nvPr>
        </p:nvGraphicFramePr>
        <p:xfrm>
          <a:off x="457200" y="404664"/>
          <a:ext cx="829126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57604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1008111"/>
          </a:xfrm>
          <a:solidFill>
            <a:srgbClr val="FFFF00"/>
          </a:solidFill>
        </p:spPr>
        <p:txBody>
          <a:bodyPr/>
          <a:lstStyle/>
          <a:p>
            <a:pPr lvl="0"/>
            <a:r>
              <a:rPr lang="ar-IQ" sz="4000" dirty="0">
                <a:ea typeface="Calibri"/>
                <a:cs typeface="Arial"/>
              </a:rPr>
              <a:t>مجالات العمل الفني للمدير</a:t>
            </a:r>
            <a:endParaRPr lang="ar-IQ" dirty="0"/>
          </a:p>
        </p:txBody>
      </p:sp>
      <p:sp>
        <p:nvSpPr>
          <p:cNvPr id="3" name="عنوان فرعي 2"/>
          <p:cNvSpPr>
            <a:spLocks noGrp="1"/>
          </p:cNvSpPr>
          <p:nvPr>
            <p:ph type="subTitle" idx="1"/>
          </p:nvPr>
        </p:nvSpPr>
        <p:spPr>
          <a:xfrm>
            <a:off x="179512" y="1268760"/>
            <a:ext cx="8856984" cy="5328592"/>
          </a:xfrm>
          <a:solidFill>
            <a:schemeClr val="accent3">
              <a:lumMod val="20000"/>
              <a:lumOff val="80000"/>
            </a:schemeClr>
          </a:solidFill>
        </p:spPr>
        <p:txBody>
          <a:bodyPr/>
          <a:lstStyle/>
          <a:p>
            <a:pPr algn="r"/>
            <a:r>
              <a:rPr lang="ar-IQ" b="1" dirty="0">
                <a:solidFill>
                  <a:srgbClr val="FF0000"/>
                </a:solidFill>
                <a:ea typeface="Calibri"/>
              </a:rPr>
              <a:t>ثانياً: التعليم والتعلم</a:t>
            </a:r>
            <a:r>
              <a:rPr lang="ar-IQ" dirty="0">
                <a:ea typeface="Calibri"/>
              </a:rPr>
              <a:t>: </a:t>
            </a:r>
            <a:endParaRPr lang="ar-IQ" dirty="0" smtClean="0">
              <a:ea typeface="Calibri"/>
            </a:endParaRPr>
          </a:p>
          <a:p>
            <a:pPr algn="r"/>
            <a:r>
              <a:rPr lang="ar-IQ" b="1" dirty="0">
                <a:solidFill>
                  <a:schemeClr val="tx2">
                    <a:lumMod val="60000"/>
                    <a:lumOff val="40000"/>
                  </a:schemeClr>
                </a:solidFill>
                <a:ea typeface="Calibri"/>
              </a:rPr>
              <a:t>فالمعلم والطالب والمنهاج والأهداف التربوية تشكل مجتمعة مربعاً تعليميا </a:t>
            </a:r>
            <a:r>
              <a:rPr lang="ar-IQ" b="1" dirty="0" err="1">
                <a:solidFill>
                  <a:schemeClr val="tx2">
                    <a:lumMod val="60000"/>
                    <a:lumOff val="40000"/>
                  </a:schemeClr>
                </a:solidFill>
                <a:ea typeface="Calibri"/>
              </a:rPr>
              <a:t>يتوسطه</a:t>
            </a:r>
            <a:r>
              <a:rPr lang="ar-IQ" b="1" dirty="0">
                <a:solidFill>
                  <a:schemeClr val="tx2">
                    <a:lumMod val="60000"/>
                    <a:lumOff val="40000"/>
                  </a:schemeClr>
                </a:solidFill>
                <a:ea typeface="Calibri"/>
              </a:rPr>
              <a:t> المدير الذي يعمل من أجل عناصر المربع التعليمي </a:t>
            </a:r>
            <a:r>
              <a:rPr lang="ar-IQ" b="1" dirty="0" smtClean="0">
                <a:solidFill>
                  <a:schemeClr val="tx2">
                    <a:lumMod val="60000"/>
                    <a:lumOff val="40000"/>
                  </a:schemeClr>
                </a:solidFill>
                <a:ea typeface="Calibri"/>
              </a:rPr>
              <a:t>بطرق </a:t>
            </a:r>
            <a:r>
              <a:rPr lang="ar-IQ" b="1" dirty="0">
                <a:solidFill>
                  <a:schemeClr val="tx2">
                    <a:lumMod val="60000"/>
                    <a:lumOff val="40000"/>
                  </a:schemeClr>
                </a:solidFill>
                <a:ea typeface="Calibri"/>
              </a:rPr>
              <a:t>تتحقق معها غايات العملية التعليمية  من </a:t>
            </a:r>
            <a:r>
              <a:rPr lang="ar-IQ" b="1" dirty="0" smtClean="0">
                <a:solidFill>
                  <a:schemeClr val="tx2">
                    <a:lumMod val="60000"/>
                    <a:lumOff val="40000"/>
                  </a:schemeClr>
                </a:solidFill>
                <a:ea typeface="Calibri"/>
              </a:rPr>
              <a:t>خلال:-</a:t>
            </a:r>
          </a:p>
          <a:p>
            <a:pPr algn="r"/>
            <a:r>
              <a:rPr lang="ar-IQ" dirty="0" smtClean="0">
                <a:solidFill>
                  <a:schemeClr val="tx1"/>
                </a:solidFill>
              </a:rPr>
              <a:t>•بحث </a:t>
            </a:r>
            <a:r>
              <a:rPr lang="ar-IQ" dirty="0">
                <a:solidFill>
                  <a:schemeClr val="tx1"/>
                </a:solidFill>
              </a:rPr>
              <a:t>المشكلات التعليمية الخاصة بالطلبة مع مديري المدارس والمعلمين.</a:t>
            </a:r>
          </a:p>
          <a:p>
            <a:pPr algn="r"/>
            <a:r>
              <a:rPr lang="ar-IQ" dirty="0" smtClean="0">
                <a:solidFill>
                  <a:schemeClr val="tx1"/>
                </a:solidFill>
              </a:rPr>
              <a:t>•يساعد </a:t>
            </a:r>
            <a:r>
              <a:rPr lang="ar-IQ" dirty="0">
                <a:solidFill>
                  <a:schemeClr val="tx1"/>
                </a:solidFill>
              </a:rPr>
              <a:t>المعلمين في التعامل مع الطلبة المتأخرين والمتفوقين دراسياً.</a:t>
            </a:r>
          </a:p>
          <a:p>
            <a:pPr algn="r"/>
            <a:r>
              <a:rPr lang="ar-IQ" dirty="0" smtClean="0">
                <a:solidFill>
                  <a:schemeClr val="tx1"/>
                </a:solidFill>
              </a:rPr>
              <a:t>•يبين </a:t>
            </a:r>
            <a:r>
              <a:rPr lang="ar-IQ" dirty="0">
                <a:solidFill>
                  <a:schemeClr val="tx1"/>
                </a:solidFill>
              </a:rPr>
              <a:t>طرق التقييم المناسبة للكشف عن مستوي تحصيل الطلبة.</a:t>
            </a:r>
          </a:p>
          <a:p>
            <a:pPr algn="r"/>
            <a:endParaRPr lang="ar-IQ" dirty="0"/>
          </a:p>
        </p:txBody>
      </p:sp>
    </p:spTree>
    <p:extLst>
      <p:ext uri="{BB962C8B-B14F-4D97-AF65-F5344CB8AC3E}">
        <p14:creationId xmlns:p14="http://schemas.microsoft.com/office/powerpoint/2010/main" val="4882254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152127"/>
          </a:xfrm>
          <a:solidFill>
            <a:srgbClr val="FFFF00"/>
          </a:solidFill>
        </p:spPr>
        <p:txBody>
          <a:bodyPr/>
          <a:lstStyle/>
          <a:p>
            <a:r>
              <a:rPr lang="ar-IQ" sz="4000" dirty="0">
                <a:solidFill>
                  <a:prstClr val="black"/>
                </a:solidFill>
                <a:ea typeface="Calibri"/>
                <a:cs typeface="Arial"/>
              </a:rPr>
              <a:t>مجالات العمل الفني للمدير</a:t>
            </a:r>
            <a:endParaRPr lang="ar-IQ" dirty="0"/>
          </a:p>
        </p:txBody>
      </p:sp>
      <p:sp>
        <p:nvSpPr>
          <p:cNvPr id="3" name="عنوان فرعي 2"/>
          <p:cNvSpPr>
            <a:spLocks noGrp="1"/>
          </p:cNvSpPr>
          <p:nvPr>
            <p:ph type="subTitle" idx="1"/>
          </p:nvPr>
        </p:nvSpPr>
        <p:spPr>
          <a:xfrm>
            <a:off x="323528" y="1484784"/>
            <a:ext cx="8712968" cy="5256584"/>
          </a:xfrm>
          <a:solidFill>
            <a:schemeClr val="accent5">
              <a:lumMod val="20000"/>
              <a:lumOff val="80000"/>
            </a:schemeClr>
          </a:solidFill>
        </p:spPr>
        <p:txBody>
          <a:bodyPr>
            <a:normAutofit fontScale="92500"/>
          </a:bodyPr>
          <a:lstStyle/>
          <a:p>
            <a:pPr algn="r"/>
            <a:r>
              <a:rPr lang="ar-IQ" b="1" dirty="0">
                <a:solidFill>
                  <a:schemeClr val="tx1"/>
                </a:solidFill>
              </a:rPr>
              <a:t>ثالثاً: </a:t>
            </a:r>
            <a:r>
              <a:rPr lang="ar-IQ" b="1" dirty="0">
                <a:solidFill>
                  <a:srgbClr val="FF0000"/>
                </a:solidFill>
              </a:rPr>
              <a:t>القيادة والتخطيط</a:t>
            </a:r>
            <a:r>
              <a:rPr lang="ar-IQ" b="1" dirty="0">
                <a:solidFill>
                  <a:schemeClr val="tx1"/>
                </a:solidFill>
              </a:rPr>
              <a:t>: </a:t>
            </a:r>
            <a:r>
              <a:rPr lang="ar-IQ" sz="2800" dirty="0">
                <a:solidFill>
                  <a:schemeClr val="tx1"/>
                </a:solidFill>
              </a:rPr>
              <a:t>يشكل مجال القيادة والتخطيط جانباً جديداً لمدير المدرسة في العهد الجديد إذ بدون الروح القيادية وبدون كفاية التخطيط لا تسير الأمور بنظام ومن أهم ما يقوم به مدير المدرسة في هذا المجال ما يلي</a:t>
            </a:r>
            <a:r>
              <a:rPr lang="ar-IQ" sz="2800" dirty="0" smtClean="0">
                <a:solidFill>
                  <a:schemeClr val="tx1"/>
                </a:solidFill>
              </a:rPr>
              <a:t>:</a:t>
            </a:r>
          </a:p>
          <a:p>
            <a:pPr algn="r"/>
            <a:r>
              <a:rPr lang="ar-IQ" sz="2800" b="1" dirty="0" smtClean="0">
                <a:solidFill>
                  <a:schemeClr val="tx1"/>
                </a:solidFill>
              </a:rPr>
              <a:t>•يتابع </a:t>
            </a:r>
            <a:r>
              <a:rPr lang="ar-IQ" sz="2800" b="1" dirty="0">
                <a:solidFill>
                  <a:schemeClr val="tx1"/>
                </a:solidFill>
              </a:rPr>
              <a:t>دوام جميع العاملين في المدرسة.</a:t>
            </a:r>
          </a:p>
          <a:p>
            <a:pPr algn="r"/>
            <a:r>
              <a:rPr lang="ar-IQ" sz="2800" b="1" dirty="0" smtClean="0">
                <a:solidFill>
                  <a:schemeClr val="tx1"/>
                </a:solidFill>
              </a:rPr>
              <a:t>•يستثمر </a:t>
            </a:r>
            <a:r>
              <a:rPr lang="ar-IQ" sz="2800" b="1" dirty="0">
                <a:solidFill>
                  <a:schemeClr val="tx1"/>
                </a:solidFill>
              </a:rPr>
              <a:t>الجهود الجماعية في التخطيط للأعمال </a:t>
            </a:r>
            <a:r>
              <a:rPr lang="ar-IQ" sz="2800" b="1" dirty="0" err="1">
                <a:solidFill>
                  <a:schemeClr val="tx1"/>
                </a:solidFill>
              </a:rPr>
              <a:t>الإشرافية</a:t>
            </a:r>
            <a:r>
              <a:rPr lang="ar-IQ" sz="2800" b="1" dirty="0">
                <a:solidFill>
                  <a:schemeClr val="tx1"/>
                </a:solidFill>
              </a:rPr>
              <a:t>.</a:t>
            </a:r>
          </a:p>
          <a:p>
            <a:pPr algn="r"/>
            <a:r>
              <a:rPr lang="ar-IQ" sz="2800" b="1" dirty="0" smtClean="0">
                <a:solidFill>
                  <a:schemeClr val="tx1"/>
                </a:solidFill>
              </a:rPr>
              <a:t>•يبتعد </a:t>
            </a:r>
            <a:r>
              <a:rPr lang="ar-IQ" sz="2800" b="1" dirty="0">
                <a:solidFill>
                  <a:schemeClr val="tx1"/>
                </a:solidFill>
              </a:rPr>
              <a:t>عن التدخل التعسفي في أعمال العاملين.</a:t>
            </a:r>
          </a:p>
          <a:p>
            <a:pPr algn="r"/>
            <a:r>
              <a:rPr lang="ar-IQ" sz="2800" b="1" dirty="0" smtClean="0">
                <a:solidFill>
                  <a:schemeClr val="tx1"/>
                </a:solidFill>
              </a:rPr>
              <a:t>•يطلع </a:t>
            </a:r>
            <a:r>
              <a:rPr lang="ar-IQ" sz="2800" b="1" dirty="0">
                <a:solidFill>
                  <a:schemeClr val="tx1"/>
                </a:solidFill>
              </a:rPr>
              <a:t>العاملين </a:t>
            </a:r>
            <a:r>
              <a:rPr lang="ar-IQ" sz="2800" b="1" dirty="0" smtClean="0">
                <a:solidFill>
                  <a:schemeClr val="tx1"/>
                </a:solidFill>
              </a:rPr>
              <a:t>على </a:t>
            </a:r>
            <a:r>
              <a:rPr lang="ar-IQ" sz="2800" b="1" dirty="0">
                <a:solidFill>
                  <a:schemeClr val="tx1"/>
                </a:solidFill>
              </a:rPr>
              <a:t>التعليمات والكتب الرسمية التي تعنيهم.</a:t>
            </a:r>
          </a:p>
          <a:p>
            <a:pPr algn="r"/>
            <a:r>
              <a:rPr lang="ar-IQ" sz="2800" b="1" dirty="0" smtClean="0">
                <a:solidFill>
                  <a:schemeClr val="tx1"/>
                </a:solidFill>
              </a:rPr>
              <a:t>•ينظم </a:t>
            </a:r>
            <a:r>
              <a:rPr lang="ar-IQ" sz="2800" b="1" dirty="0">
                <a:solidFill>
                  <a:schemeClr val="tx1"/>
                </a:solidFill>
              </a:rPr>
              <a:t>جدولا زمنياً لمواعيد الاجتماعات والزيارات والأنشطة </a:t>
            </a:r>
            <a:r>
              <a:rPr lang="ar-IQ" sz="2800" b="1" dirty="0" err="1">
                <a:solidFill>
                  <a:schemeClr val="tx1"/>
                </a:solidFill>
              </a:rPr>
              <a:t>الإشرافية</a:t>
            </a:r>
            <a:r>
              <a:rPr lang="ar-IQ" sz="2800" b="1" dirty="0">
                <a:solidFill>
                  <a:schemeClr val="tx1"/>
                </a:solidFill>
              </a:rPr>
              <a:t> المتنوعة</a:t>
            </a:r>
            <a:r>
              <a:rPr lang="ar-IQ" sz="2800" b="1" dirty="0" smtClean="0">
                <a:solidFill>
                  <a:schemeClr val="tx1"/>
                </a:solidFill>
              </a:rPr>
              <a:t>.</a:t>
            </a:r>
          </a:p>
          <a:p>
            <a:pPr algn="r"/>
            <a:r>
              <a:rPr lang="ar-IQ" sz="2800" b="1" dirty="0" smtClean="0">
                <a:solidFill>
                  <a:schemeClr val="tx1"/>
                </a:solidFill>
              </a:rPr>
              <a:t>•ينمي </a:t>
            </a:r>
            <a:r>
              <a:rPr lang="ar-IQ" sz="2800" b="1" dirty="0">
                <a:solidFill>
                  <a:schemeClr val="tx1"/>
                </a:solidFill>
              </a:rPr>
              <a:t>روح المبادرة والإبداع لدي العاملين.</a:t>
            </a:r>
          </a:p>
          <a:p>
            <a:pPr algn="r"/>
            <a:r>
              <a:rPr lang="ar-IQ" sz="2800" b="1" dirty="0" smtClean="0">
                <a:solidFill>
                  <a:schemeClr val="tx1"/>
                </a:solidFill>
              </a:rPr>
              <a:t>•ينوع </a:t>
            </a:r>
            <a:r>
              <a:rPr lang="ar-IQ" sz="2800" b="1" dirty="0">
                <a:solidFill>
                  <a:schemeClr val="tx1"/>
                </a:solidFill>
              </a:rPr>
              <a:t>في أساليبه القيادية المستخدمة في المواقف التربوية.</a:t>
            </a:r>
          </a:p>
          <a:p>
            <a:pPr algn="r"/>
            <a:r>
              <a:rPr lang="ar-IQ" sz="2800" b="1" dirty="0" smtClean="0">
                <a:solidFill>
                  <a:schemeClr val="tx1"/>
                </a:solidFill>
              </a:rPr>
              <a:t>•ينظم </a:t>
            </a:r>
            <a:r>
              <a:rPr lang="ar-IQ" sz="2800" b="1" dirty="0">
                <a:solidFill>
                  <a:schemeClr val="tx1"/>
                </a:solidFill>
              </a:rPr>
              <a:t>وقته بشكل فعال ومثمر.</a:t>
            </a:r>
          </a:p>
          <a:p>
            <a:pPr algn="r"/>
            <a:endParaRPr lang="ar-IQ" sz="2400" dirty="0" smtClean="0">
              <a:solidFill>
                <a:schemeClr val="tx1"/>
              </a:solidFill>
            </a:endParaRPr>
          </a:p>
          <a:p>
            <a:pPr algn="r"/>
            <a:endParaRPr lang="ar-IQ" dirty="0">
              <a:solidFill>
                <a:schemeClr val="tx1"/>
              </a:solidFill>
            </a:endParaRPr>
          </a:p>
          <a:p>
            <a:pPr algn="r"/>
            <a:endParaRPr lang="ar-IQ" dirty="0">
              <a:solidFill>
                <a:schemeClr val="tx1"/>
              </a:solidFill>
            </a:endParaRPr>
          </a:p>
        </p:txBody>
      </p:sp>
    </p:spTree>
    <p:extLst>
      <p:ext uri="{BB962C8B-B14F-4D97-AF65-F5344CB8AC3E}">
        <p14:creationId xmlns:p14="http://schemas.microsoft.com/office/powerpoint/2010/main" val="1209540103"/>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792087"/>
          </a:xfrm>
          <a:solidFill>
            <a:srgbClr val="FFFF00"/>
          </a:solidFill>
        </p:spPr>
        <p:txBody>
          <a:bodyPr/>
          <a:lstStyle/>
          <a:p>
            <a:r>
              <a:rPr lang="ar-IQ" sz="4000" dirty="0">
                <a:solidFill>
                  <a:prstClr val="black"/>
                </a:solidFill>
                <a:ea typeface="Calibri"/>
                <a:cs typeface="Arial"/>
              </a:rPr>
              <a:t>مجالات العمل الفني للمدير</a:t>
            </a:r>
            <a:endParaRPr lang="ar-IQ" dirty="0"/>
          </a:p>
        </p:txBody>
      </p:sp>
      <p:sp>
        <p:nvSpPr>
          <p:cNvPr id="3" name="عنوان فرعي 2"/>
          <p:cNvSpPr>
            <a:spLocks noGrp="1"/>
          </p:cNvSpPr>
          <p:nvPr>
            <p:ph type="subTitle" idx="1"/>
          </p:nvPr>
        </p:nvSpPr>
        <p:spPr>
          <a:xfrm>
            <a:off x="107504" y="908720"/>
            <a:ext cx="8928992" cy="5760640"/>
          </a:xfrm>
          <a:solidFill>
            <a:schemeClr val="accent3">
              <a:lumMod val="20000"/>
              <a:lumOff val="80000"/>
            </a:schemeClr>
          </a:solidFill>
        </p:spPr>
        <p:txBody>
          <a:bodyPr>
            <a:normAutofit fontScale="92500" lnSpcReduction="20000"/>
          </a:bodyPr>
          <a:lstStyle/>
          <a:p>
            <a:pPr algn="r"/>
            <a:r>
              <a:rPr lang="ar-IQ" b="1" dirty="0">
                <a:solidFill>
                  <a:srgbClr val="FF0000"/>
                </a:solidFill>
              </a:rPr>
              <a:t>رابعاً: الشراكة مع المجتمع المحلي</a:t>
            </a:r>
            <a:r>
              <a:rPr lang="ar-IQ" dirty="0">
                <a:solidFill>
                  <a:schemeClr val="tx1"/>
                </a:solidFill>
              </a:rPr>
              <a:t>: ومن أهم ما يقوم به مدير المدرسة في هذا المجال ما يلي:</a:t>
            </a:r>
          </a:p>
          <a:p>
            <a:pPr algn="r"/>
            <a:r>
              <a:rPr lang="ar-IQ" dirty="0" smtClean="0">
                <a:solidFill>
                  <a:schemeClr val="tx1"/>
                </a:solidFill>
              </a:rPr>
              <a:t>•يدعم </a:t>
            </a:r>
            <a:r>
              <a:rPr lang="ar-IQ" dirty="0">
                <a:solidFill>
                  <a:schemeClr val="tx1"/>
                </a:solidFill>
              </a:rPr>
              <a:t>التفاعل بين المدرسة والمجتمع ويكون قدوة في ذلك.</a:t>
            </a:r>
          </a:p>
          <a:p>
            <a:pPr algn="r"/>
            <a:r>
              <a:rPr lang="ar-IQ" dirty="0" smtClean="0">
                <a:solidFill>
                  <a:schemeClr val="tx1"/>
                </a:solidFill>
              </a:rPr>
              <a:t>•يتيح  </a:t>
            </a:r>
            <a:r>
              <a:rPr lang="ar-IQ" dirty="0">
                <a:solidFill>
                  <a:schemeClr val="tx1"/>
                </a:solidFill>
              </a:rPr>
              <a:t>الفرص للمجتمع المحلي بالإفادة من الخدمات والتسهيلات المدرسية.</a:t>
            </a:r>
          </a:p>
          <a:p>
            <a:pPr algn="r"/>
            <a:r>
              <a:rPr lang="ar-IQ" dirty="0" smtClean="0">
                <a:solidFill>
                  <a:schemeClr val="tx1"/>
                </a:solidFill>
              </a:rPr>
              <a:t>•يتقبل </a:t>
            </a:r>
            <a:r>
              <a:rPr lang="ar-IQ" dirty="0">
                <a:solidFill>
                  <a:schemeClr val="tx1"/>
                </a:solidFill>
              </a:rPr>
              <a:t>الملاحظات من أفراد المجتمع المحلي.</a:t>
            </a:r>
          </a:p>
          <a:p>
            <a:pPr algn="r"/>
            <a:r>
              <a:rPr lang="ar-IQ" dirty="0" smtClean="0">
                <a:solidFill>
                  <a:schemeClr val="tx1"/>
                </a:solidFill>
              </a:rPr>
              <a:t>•يعمل </a:t>
            </a:r>
            <a:r>
              <a:rPr lang="ar-IQ" dirty="0">
                <a:solidFill>
                  <a:schemeClr val="tx1"/>
                </a:solidFill>
              </a:rPr>
              <a:t>علي غرس الاتجاهات الايجابية نحو المدرسة</a:t>
            </a:r>
            <a:r>
              <a:rPr lang="ar-IQ" dirty="0" smtClean="0">
                <a:solidFill>
                  <a:schemeClr val="tx1"/>
                </a:solidFill>
              </a:rPr>
              <a:t>.</a:t>
            </a:r>
            <a:endParaRPr lang="ar-IQ" dirty="0">
              <a:solidFill>
                <a:schemeClr val="tx1"/>
              </a:solidFill>
            </a:endParaRPr>
          </a:p>
          <a:p>
            <a:pPr algn="r"/>
            <a:r>
              <a:rPr lang="ar-IQ" b="1" dirty="0">
                <a:solidFill>
                  <a:srgbClr val="FF0000"/>
                </a:solidFill>
              </a:rPr>
              <a:t>خامساً: إثراء المناهج ومن أهم ما يقوم به مدير المدرسة في هذا المجال ما يلي:</a:t>
            </a:r>
          </a:p>
          <a:p>
            <a:pPr algn="r"/>
            <a:r>
              <a:rPr lang="ar-IQ" dirty="0">
                <a:solidFill>
                  <a:schemeClr val="tx1"/>
                </a:solidFill>
              </a:rPr>
              <a:t>•	يؤكد علي استخدام الكتاب المدرسي. </a:t>
            </a:r>
          </a:p>
          <a:p>
            <a:pPr algn="r"/>
            <a:r>
              <a:rPr lang="ar-IQ" dirty="0">
                <a:solidFill>
                  <a:schemeClr val="tx1"/>
                </a:solidFill>
              </a:rPr>
              <a:t>•	يتابع ما أنجزه المعلمون من </a:t>
            </a:r>
            <a:r>
              <a:rPr lang="ar-IQ" dirty="0" smtClean="0">
                <a:solidFill>
                  <a:schemeClr val="tx1"/>
                </a:solidFill>
              </a:rPr>
              <a:t>المناهج </a:t>
            </a:r>
            <a:r>
              <a:rPr lang="ar-IQ" dirty="0">
                <a:solidFill>
                  <a:schemeClr val="tx1"/>
                </a:solidFill>
              </a:rPr>
              <a:t>المقررة.</a:t>
            </a:r>
          </a:p>
          <a:p>
            <a:pPr algn="r"/>
            <a:r>
              <a:rPr lang="ar-IQ" dirty="0">
                <a:solidFill>
                  <a:schemeClr val="tx1"/>
                </a:solidFill>
              </a:rPr>
              <a:t>•	يتابع توفير الكتب الإضافية المناسبة لدعم المنهاج المدرسي.</a:t>
            </a:r>
          </a:p>
        </p:txBody>
      </p:sp>
    </p:spTree>
    <p:extLst>
      <p:ext uri="{BB962C8B-B14F-4D97-AF65-F5344CB8AC3E}">
        <p14:creationId xmlns:p14="http://schemas.microsoft.com/office/powerpoint/2010/main" val="17895797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386345095"/>
              </p:ext>
            </p:extLst>
          </p:nvPr>
        </p:nvGraphicFramePr>
        <p:xfrm>
          <a:off x="755576" y="188641"/>
          <a:ext cx="7772400"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07504" y="1412776"/>
            <a:ext cx="8928992" cy="5256584"/>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p:spPr>
        <p:txBody>
          <a:bodyPr>
            <a:noAutofit/>
          </a:bodyPr>
          <a:lstStyle/>
          <a:p>
            <a:pPr marL="342900" lvl="0" indent="-342900" algn="just">
              <a:lnSpc>
                <a:spcPct val="115000"/>
              </a:lnSpc>
              <a:spcAft>
                <a:spcPts val="1000"/>
              </a:spcAft>
              <a:buFont typeface="+mj-lt"/>
              <a:buAutoNum type="arabicPeriod"/>
              <a:tabLst>
                <a:tab pos="-1270" algn="l"/>
              </a:tabLst>
            </a:pPr>
            <a:r>
              <a:rPr lang="ar-SA" sz="4400" b="1" cap="small" dirty="0">
                <a:solidFill>
                  <a:srgbClr val="00B0F0"/>
                </a:solidFill>
                <a:latin typeface="Arial"/>
                <a:ea typeface="Calibri"/>
              </a:rPr>
              <a:t>الكفايات الفنية: </a:t>
            </a:r>
            <a:endParaRPr lang="ar-SA" sz="4400" b="1" cap="small" dirty="0" smtClean="0">
              <a:solidFill>
                <a:srgbClr val="00B0F0"/>
              </a:solidFill>
              <a:latin typeface="Arial"/>
              <a:ea typeface="Calibri"/>
            </a:endParaRPr>
          </a:p>
          <a:p>
            <a:pPr lvl="0" algn="just">
              <a:lnSpc>
                <a:spcPct val="115000"/>
              </a:lnSpc>
              <a:spcAft>
                <a:spcPts val="1000"/>
              </a:spcAft>
              <a:tabLst>
                <a:tab pos="-1270" algn="l"/>
              </a:tabLst>
            </a:pPr>
            <a:r>
              <a:rPr lang="ar-SA" sz="4000" b="1" cap="small" dirty="0" smtClean="0">
                <a:solidFill>
                  <a:schemeClr val="tx1"/>
                </a:solidFill>
                <a:latin typeface="Arial"/>
                <a:ea typeface="Calibri"/>
              </a:rPr>
              <a:t>وهي </a:t>
            </a:r>
            <a:r>
              <a:rPr lang="ar-SA" sz="4000" b="1" cap="small" dirty="0">
                <a:solidFill>
                  <a:schemeClr val="tx1"/>
                </a:solidFill>
                <a:latin typeface="Arial"/>
                <a:ea typeface="Calibri"/>
              </a:rPr>
              <a:t>التي تتعلق </a:t>
            </a:r>
            <a:r>
              <a:rPr lang="ar-SA" sz="4000" b="1" cap="small" dirty="0">
                <a:solidFill>
                  <a:srgbClr val="FF0000"/>
                </a:solidFill>
                <a:latin typeface="Arial"/>
                <a:ea typeface="Calibri"/>
              </a:rPr>
              <a:t>بالأساليب</a:t>
            </a:r>
            <a:r>
              <a:rPr lang="ar-SA" sz="4000" cap="small" dirty="0">
                <a:solidFill>
                  <a:schemeClr val="tx1"/>
                </a:solidFill>
                <a:latin typeface="Arial"/>
                <a:ea typeface="Calibri"/>
              </a:rPr>
              <a:t> والطرق التي يلجأ إليها مدير المدرسة في ممارسة مهماته، </a:t>
            </a:r>
            <a:r>
              <a:rPr lang="ar-SA" sz="4000" b="1" cap="small" dirty="0">
                <a:solidFill>
                  <a:srgbClr val="FF0000"/>
                </a:solidFill>
                <a:latin typeface="Arial"/>
                <a:ea typeface="Calibri"/>
              </a:rPr>
              <a:t>وتتطلب</a:t>
            </a:r>
            <a:r>
              <a:rPr lang="ar-SA" sz="4000" cap="small" dirty="0">
                <a:solidFill>
                  <a:schemeClr val="tx1"/>
                </a:solidFill>
                <a:latin typeface="Arial"/>
                <a:ea typeface="Calibri"/>
              </a:rPr>
              <a:t> </a:t>
            </a:r>
            <a:r>
              <a:rPr lang="ar-SA" sz="4000" b="1" cap="small" dirty="0">
                <a:solidFill>
                  <a:schemeClr val="tx1"/>
                </a:solidFill>
                <a:latin typeface="Arial"/>
                <a:ea typeface="Calibri"/>
              </a:rPr>
              <a:t>القدرة</a:t>
            </a:r>
            <a:r>
              <a:rPr lang="ar-SA" sz="4000" cap="small" dirty="0">
                <a:solidFill>
                  <a:schemeClr val="tx1"/>
                </a:solidFill>
                <a:latin typeface="Arial"/>
                <a:ea typeface="Calibri"/>
              </a:rPr>
              <a:t> علي التخطيط </a:t>
            </a:r>
            <a:r>
              <a:rPr lang="ar-SA" sz="4000" b="1" cap="small" dirty="0">
                <a:solidFill>
                  <a:srgbClr val="0070C0"/>
                </a:solidFill>
                <a:latin typeface="Arial"/>
                <a:ea typeface="Calibri"/>
              </a:rPr>
              <a:t>ورسم </a:t>
            </a:r>
            <a:r>
              <a:rPr lang="ar-SA" sz="4000" b="1" cap="small" dirty="0" smtClean="0">
                <a:solidFill>
                  <a:srgbClr val="0070C0"/>
                </a:solidFill>
                <a:latin typeface="Arial"/>
                <a:ea typeface="Calibri"/>
              </a:rPr>
              <a:t>السياسة </a:t>
            </a:r>
            <a:r>
              <a:rPr lang="ar-SA" sz="4000" b="1" cap="small" dirty="0">
                <a:solidFill>
                  <a:srgbClr val="0070C0"/>
                </a:solidFill>
                <a:latin typeface="Arial"/>
                <a:ea typeface="Calibri"/>
              </a:rPr>
              <a:t>التعليمية </a:t>
            </a:r>
            <a:r>
              <a:rPr lang="ar-SA" sz="4000" cap="small" dirty="0">
                <a:solidFill>
                  <a:schemeClr val="tx1"/>
                </a:solidFill>
                <a:latin typeface="Arial"/>
                <a:ea typeface="Calibri"/>
              </a:rPr>
              <a:t>في المدرسة </a:t>
            </a:r>
            <a:r>
              <a:rPr lang="ar-SA" sz="4000" b="1" cap="small" dirty="0">
                <a:solidFill>
                  <a:srgbClr val="00B050"/>
                </a:solidFill>
                <a:latin typeface="Arial"/>
                <a:ea typeface="Calibri"/>
              </a:rPr>
              <a:t>وإعداد الميزانية </a:t>
            </a:r>
            <a:r>
              <a:rPr lang="ar-SA" sz="4000" b="1" cap="small" dirty="0">
                <a:solidFill>
                  <a:schemeClr val="tx1"/>
                </a:solidFill>
                <a:latin typeface="Arial"/>
                <a:ea typeface="Calibri"/>
              </a:rPr>
              <a:t>وتنظيم الاتصالات </a:t>
            </a:r>
            <a:r>
              <a:rPr lang="ar-SA" sz="4000" b="1" cap="small" dirty="0">
                <a:solidFill>
                  <a:srgbClr val="00B050"/>
                </a:solidFill>
                <a:latin typeface="Arial"/>
                <a:ea typeface="Calibri"/>
              </a:rPr>
              <a:t>وعقد الاجتماعات </a:t>
            </a:r>
            <a:r>
              <a:rPr lang="ar-SA" sz="4000" b="1" cap="small" dirty="0">
                <a:solidFill>
                  <a:schemeClr val="tx1"/>
                </a:solidFill>
                <a:latin typeface="Arial"/>
                <a:ea typeface="Calibri"/>
              </a:rPr>
              <a:t>وكتابة التقارير </a:t>
            </a:r>
            <a:r>
              <a:rPr lang="ar-SA" sz="4000" b="1" cap="small" dirty="0">
                <a:solidFill>
                  <a:srgbClr val="00B050"/>
                </a:solidFill>
                <a:latin typeface="Arial"/>
                <a:ea typeface="Calibri"/>
              </a:rPr>
              <a:t>وتوزيع العمل </a:t>
            </a:r>
            <a:r>
              <a:rPr lang="ar-SA" sz="4000" b="1" cap="small" dirty="0">
                <a:solidFill>
                  <a:srgbClr val="FF0000"/>
                </a:solidFill>
                <a:latin typeface="Arial"/>
                <a:ea typeface="Calibri"/>
              </a:rPr>
              <a:t>وتطوير العملية التربوية </a:t>
            </a:r>
            <a:r>
              <a:rPr lang="ar-SA" sz="4000" cap="small" dirty="0">
                <a:solidFill>
                  <a:schemeClr val="tx1"/>
                </a:solidFill>
                <a:latin typeface="Arial"/>
                <a:ea typeface="Calibri"/>
              </a:rPr>
              <a:t>في مجالاتها المختلفة.</a:t>
            </a:r>
            <a:endParaRPr lang="en-US" sz="3600" cap="small" dirty="0">
              <a:solidFill>
                <a:schemeClr val="tx1"/>
              </a:solidFill>
              <a:effectLst/>
              <a:latin typeface="Arial"/>
              <a:ea typeface="Calibri"/>
            </a:endParaRPr>
          </a:p>
        </p:txBody>
      </p:sp>
    </p:spTree>
    <p:extLst>
      <p:ext uri="{BB962C8B-B14F-4D97-AF65-F5344CB8AC3E}">
        <p14:creationId xmlns:p14="http://schemas.microsoft.com/office/powerpoint/2010/main" val="270862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6633"/>
            <a:ext cx="7772400" cy="1008112"/>
          </a:xfrm>
        </p:spPr>
        <p:txBody>
          <a:bodyPr/>
          <a:lstStyle/>
          <a:p>
            <a:endParaRPr lang="ar-SA" dirty="0"/>
          </a:p>
        </p:txBody>
      </p:sp>
      <p:sp>
        <p:nvSpPr>
          <p:cNvPr id="3" name="عنوان فرعي 2"/>
          <p:cNvSpPr>
            <a:spLocks noGrp="1"/>
          </p:cNvSpPr>
          <p:nvPr>
            <p:ph type="subTitle" idx="1"/>
          </p:nvPr>
        </p:nvSpPr>
        <p:spPr>
          <a:xfrm>
            <a:off x="107504" y="1268760"/>
            <a:ext cx="8928992" cy="5256584"/>
          </a:xfrm>
          <a:solidFill>
            <a:schemeClr val="accent3">
              <a:lumMod val="40000"/>
              <a:lumOff val="60000"/>
            </a:schemeClr>
          </a:solidFill>
        </p:spPr>
        <p:txBody>
          <a:bodyPr>
            <a:normAutofit fontScale="92500" lnSpcReduction="20000"/>
          </a:bodyPr>
          <a:lstStyle/>
          <a:p>
            <a:pPr marL="342900" lvl="0" indent="-342900" algn="just">
              <a:lnSpc>
                <a:spcPct val="115000"/>
              </a:lnSpc>
              <a:spcAft>
                <a:spcPts val="1000"/>
              </a:spcAft>
              <a:buFont typeface="+mj-lt"/>
              <a:buAutoNum type="arabicPeriod"/>
              <a:tabLst>
                <a:tab pos="228600" algn="l"/>
              </a:tabLst>
            </a:pPr>
            <a:r>
              <a:rPr lang="ar-SA" sz="3600" b="1" cap="small" dirty="0">
                <a:solidFill>
                  <a:schemeClr val="tx1"/>
                </a:solidFill>
                <a:latin typeface="Arial"/>
                <a:ea typeface="Calibri"/>
              </a:rPr>
              <a:t>الكفايات الإدراكية: </a:t>
            </a:r>
            <a:endParaRPr lang="ar-SA" sz="3600" b="1" cap="small" dirty="0" smtClean="0">
              <a:solidFill>
                <a:schemeClr val="tx1"/>
              </a:solidFill>
              <a:latin typeface="Arial"/>
              <a:ea typeface="Calibri"/>
            </a:endParaRPr>
          </a:p>
          <a:p>
            <a:pPr lvl="0" algn="just">
              <a:lnSpc>
                <a:spcPct val="115000"/>
              </a:lnSpc>
              <a:spcAft>
                <a:spcPts val="1000"/>
              </a:spcAft>
              <a:tabLst>
                <a:tab pos="228600" algn="l"/>
              </a:tabLst>
            </a:pPr>
            <a:r>
              <a:rPr lang="ar-SA" sz="3600" cap="small" dirty="0" smtClean="0">
                <a:solidFill>
                  <a:schemeClr val="tx1"/>
                </a:solidFill>
                <a:latin typeface="Arial"/>
                <a:ea typeface="Calibri"/>
              </a:rPr>
              <a:t>وتعني </a:t>
            </a:r>
            <a:r>
              <a:rPr lang="ar-SA" sz="3600" cap="small" dirty="0">
                <a:solidFill>
                  <a:schemeClr val="tx1"/>
                </a:solidFill>
                <a:latin typeface="Arial"/>
                <a:ea typeface="Calibri"/>
              </a:rPr>
              <a:t>قدرة القائد(مدير المدرسة) </a:t>
            </a:r>
            <a:r>
              <a:rPr lang="ar-SA" sz="3600" cap="small" dirty="0" smtClean="0">
                <a:solidFill>
                  <a:schemeClr val="tx1"/>
                </a:solidFill>
                <a:latin typeface="Arial"/>
                <a:ea typeface="Calibri"/>
              </a:rPr>
              <a:t>على:</a:t>
            </a:r>
          </a:p>
          <a:p>
            <a:pPr lvl="0" algn="just">
              <a:lnSpc>
                <a:spcPct val="115000"/>
              </a:lnSpc>
              <a:spcAft>
                <a:spcPts val="1000"/>
              </a:spcAft>
              <a:tabLst>
                <a:tab pos="228600" algn="l"/>
              </a:tabLst>
            </a:pPr>
            <a:r>
              <a:rPr lang="ar-SA" sz="3600" cap="small" dirty="0" smtClean="0">
                <a:solidFill>
                  <a:schemeClr val="tx1"/>
                </a:solidFill>
                <a:latin typeface="Arial"/>
                <a:ea typeface="Calibri"/>
              </a:rPr>
              <a:t>1- </a:t>
            </a:r>
            <a:r>
              <a:rPr lang="ar-SA" sz="3600" b="1" cap="small" dirty="0" smtClean="0">
                <a:solidFill>
                  <a:srgbClr val="FF0000"/>
                </a:solidFill>
                <a:latin typeface="Arial"/>
                <a:ea typeface="Calibri"/>
              </a:rPr>
              <a:t>رؤية </a:t>
            </a:r>
            <a:r>
              <a:rPr lang="ar-SA" sz="3600" b="1" cap="small" dirty="0">
                <a:solidFill>
                  <a:srgbClr val="FF0000"/>
                </a:solidFill>
                <a:latin typeface="Arial"/>
                <a:ea typeface="Calibri"/>
              </a:rPr>
              <a:t>التنظيم الذي يقوده</a:t>
            </a:r>
            <a:r>
              <a:rPr lang="ar-SA" sz="3600" cap="small" dirty="0">
                <a:solidFill>
                  <a:schemeClr val="tx1"/>
                </a:solidFill>
                <a:latin typeface="Arial"/>
                <a:ea typeface="Calibri"/>
              </a:rPr>
              <a:t>، وفهمه للترابط بين أجزائه ونشاطاته، </a:t>
            </a:r>
            <a:r>
              <a:rPr lang="ar-SA" sz="3600" cap="small" dirty="0" smtClean="0">
                <a:solidFill>
                  <a:schemeClr val="tx1"/>
                </a:solidFill>
                <a:latin typeface="Arial"/>
                <a:ea typeface="Calibri"/>
              </a:rPr>
              <a:t>2- قدرته على </a:t>
            </a:r>
            <a:r>
              <a:rPr lang="ar-SA" sz="3600" b="1" cap="small" dirty="0" smtClean="0">
                <a:solidFill>
                  <a:srgbClr val="00B0F0"/>
                </a:solidFill>
                <a:latin typeface="Arial"/>
                <a:ea typeface="Calibri"/>
              </a:rPr>
              <a:t>فهم </a:t>
            </a:r>
            <a:r>
              <a:rPr lang="ar-SA" sz="3600" b="1" cap="small" dirty="0">
                <a:solidFill>
                  <a:srgbClr val="00B0F0"/>
                </a:solidFill>
                <a:latin typeface="Arial"/>
                <a:ea typeface="Calibri"/>
              </a:rPr>
              <a:t>علاقات المعلم بالمدرسة</a:t>
            </a:r>
            <a:r>
              <a:rPr lang="ar-SA" sz="3600" cap="small" dirty="0">
                <a:solidFill>
                  <a:schemeClr val="tx1"/>
                </a:solidFill>
                <a:latin typeface="Arial"/>
                <a:ea typeface="Calibri"/>
              </a:rPr>
              <a:t>، </a:t>
            </a:r>
            <a:r>
              <a:rPr lang="ar-SA" sz="3600" b="1" cap="small" dirty="0">
                <a:solidFill>
                  <a:srgbClr val="FF0000"/>
                </a:solidFill>
                <a:latin typeface="Arial"/>
                <a:ea typeface="Calibri"/>
              </a:rPr>
              <a:t>وعلاقات المدرسة بالمجتمع الذي يعمل به</a:t>
            </a:r>
            <a:r>
              <a:rPr lang="ar-SA" sz="3600" cap="small" dirty="0">
                <a:solidFill>
                  <a:schemeClr val="tx1"/>
                </a:solidFill>
                <a:latin typeface="Arial"/>
                <a:ea typeface="Calibri"/>
              </a:rPr>
              <a:t>، </a:t>
            </a:r>
            <a:endParaRPr lang="ar-SA" sz="3600" cap="small" dirty="0" smtClean="0">
              <a:solidFill>
                <a:schemeClr val="tx1"/>
              </a:solidFill>
              <a:latin typeface="Arial"/>
              <a:ea typeface="Calibri"/>
            </a:endParaRPr>
          </a:p>
          <a:p>
            <a:pPr lvl="0" algn="just">
              <a:lnSpc>
                <a:spcPct val="115000"/>
              </a:lnSpc>
              <a:spcAft>
                <a:spcPts val="1000"/>
              </a:spcAft>
              <a:tabLst>
                <a:tab pos="228600" algn="l"/>
              </a:tabLst>
            </a:pPr>
            <a:r>
              <a:rPr lang="ar-SA" sz="3600" cap="small" dirty="0" smtClean="0">
                <a:solidFill>
                  <a:prstClr val="black"/>
                </a:solidFill>
                <a:latin typeface="Arial"/>
                <a:ea typeface="Calibri"/>
              </a:rPr>
              <a:t>3- قدرته </a:t>
            </a:r>
            <a:r>
              <a:rPr lang="ar-SA" sz="3600" cap="small" dirty="0" smtClean="0">
                <a:solidFill>
                  <a:schemeClr val="tx1"/>
                </a:solidFill>
                <a:latin typeface="Arial"/>
                <a:ea typeface="Calibri"/>
              </a:rPr>
              <a:t>في </a:t>
            </a:r>
            <a:r>
              <a:rPr lang="ar-SA" sz="3600" b="1" cap="small" dirty="0">
                <a:solidFill>
                  <a:schemeClr val="tx1"/>
                </a:solidFill>
                <a:latin typeface="Arial"/>
                <a:ea typeface="Calibri"/>
              </a:rPr>
              <a:t>ابتكار الأفكار</a:t>
            </a:r>
            <a:r>
              <a:rPr lang="ar-SA" sz="3600" cap="small" dirty="0">
                <a:solidFill>
                  <a:schemeClr val="tx1"/>
                </a:solidFill>
                <a:latin typeface="Arial"/>
                <a:ea typeface="Calibri"/>
              </a:rPr>
              <a:t>، </a:t>
            </a:r>
            <a:r>
              <a:rPr lang="ar-SA" sz="3600" b="1" cap="small" dirty="0">
                <a:solidFill>
                  <a:srgbClr val="7030A0"/>
                </a:solidFill>
                <a:latin typeface="Arial"/>
                <a:ea typeface="Calibri"/>
              </a:rPr>
              <a:t>والتنبؤ بالمشكلات قبل وقوعها</a:t>
            </a:r>
            <a:r>
              <a:rPr lang="ar-SA" sz="3600" cap="small" dirty="0">
                <a:solidFill>
                  <a:schemeClr val="tx1"/>
                </a:solidFill>
                <a:latin typeface="Arial"/>
                <a:ea typeface="Calibri"/>
              </a:rPr>
              <a:t>، </a:t>
            </a:r>
            <a:endParaRPr lang="ar-SA" sz="3600" cap="small" dirty="0" smtClean="0">
              <a:solidFill>
                <a:schemeClr val="tx1"/>
              </a:solidFill>
              <a:latin typeface="Arial"/>
              <a:ea typeface="Calibri"/>
            </a:endParaRPr>
          </a:p>
          <a:p>
            <a:pPr lvl="0" algn="just">
              <a:lnSpc>
                <a:spcPct val="115000"/>
              </a:lnSpc>
              <a:spcAft>
                <a:spcPts val="1000"/>
              </a:spcAft>
              <a:tabLst>
                <a:tab pos="228600" algn="l"/>
              </a:tabLst>
            </a:pPr>
            <a:r>
              <a:rPr lang="ar-SA" sz="3600" cap="small" dirty="0" smtClean="0">
                <a:solidFill>
                  <a:schemeClr val="tx1"/>
                </a:solidFill>
                <a:latin typeface="Arial"/>
                <a:ea typeface="Calibri"/>
              </a:rPr>
              <a:t>4-</a:t>
            </a:r>
            <a:r>
              <a:rPr lang="ar-SA" sz="3600" cap="small" dirty="0" smtClean="0">
                <a:solidFill>
                  <a:schemeClr val="tx1"/>
                </a:solidFill>
                <a:latin typeface="Arial"/>
                <a:ea typeface="Calibri"/>
              </a:rPr>
              <a:t>قدرته </a:t>
            </a:r>
            <a:r>
              <a:rPr lang="ar-SA" sz="3600" cap="small" dirty="0">
                <a:solidFill>
                  <a:schemeClr val="tx1"/>
                </a:solidFill>
                <a:latin typeface="Arial"/>
                <a:ea typeface="Calibri"/>
              </a:rPr>
              <a:t>على </a:t>
            </a:r>
            <a:r>
              <a:rPr lang="ar-SA" sz="3600" b="1" cap="small" dirty="0">
                <a:solidFill>
                  <a:schemeClr val="tx1"/>
                </a:solidFill>
                <a:latin typeface="Arial"/>
                <a:ea typeface="Calibri"/>
              </a:rPr>
              <a:t>فهم أثر التغيير في أحد أجزاء </a:t>
            </a:r>
            <a:r>
              <a:rPr lang="ar-SA" sz="3600" b="1" cap="small" dirty="0">
                <a:solidFill>
                  <a:srgbClr val="7030A0"/>
                </a:solidFill>
                <a:latin typeface="Arial"/>
                <a:ea typeface="Calibri"/>
              </a:rPr>
              <a:t>المدرسة على المدرسة كل  .</a:t>
            </a:r>
            <a:endParaRPr lang="en-US" b="1" cap="small" dirty="0">
              <a:solidFill>
                <a:srgbClr val="7030A0"/>
              </a:solidFill>
              <a:latin typeface="Arial"/>
              <a:ea typeface="Calibri"/>
            </a:endParaRPr>
          </a:p>
          <a:p>
            <a:pPr algn="r"/>
            <a:endParaRPr lang="ar-SA" dirty="0"/>
          </a:p>
        </p:txBody>
      </p:sp>
    </p:spTree>
    <p:extLst>
      <p:ext uri="{BB962C8B-B14F-4D97-AF65-F5344CB8AC3E}">
        <p14:creationId xmlns:p14="http://schemas.microsoft.com/office/powerpoint/2010/main" val="2463738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16633"/>
            <a:ext cx="7772400" cy="1152128"/>
          </a:xfrm>
        </p:spPr>
        <p:txBody>
          <a:bodyPr/>
          <a:lstStyle/>
          <a:p>
            <a:endParaRPr lang="ar-SA" dirty="0"/>
          </a:p>
        </p:txBody>
      </p:sp>
      <p:sp>
        <p:nvSpPr>
          <p:cNvPr id="3" name="عنوان فرعي 2"/>
          <p:cNvSpPr>
            <a:spLocks noGrp="1"/>
          </p:cNvSpPr>
          <p:nvPr>
            <p:ph type="subTitle" idx="1"/>
          </p:nvPr>
        </p:nvSpPr>
        <p:spPr>
          <a:xfrm>
            <a:off x="251520" y="1340768"/>
            <a:ext cx="8784976" cy="5328592"/>
          </a:xfrm>
          <a:solidFill>
            <a:srgbClr val="FFFF00"/>
          </a:solidFill>
        </p:spPr>
        <p:txBody>
          <a:bodyPr>
            <a:normAutofit lnSpcReduction="10000"/>
          </a:bodyPr>
          <a:lstStyle/>
          <a:p>
            <a:pPr marL="342900" lvl="0" indent="-342900" algn="just">
              <a:lnSpc>
                <a:spcPct val="115000"/>
              </a:lnSpc>
              <a:spcAft>
                <a:spcPts val="1000"/>
              </a:spcAft>
              <a:buFont typeface="+mj-lt"/>
              <a:buAutoNum type="arabicPeriod"/>
              <a:tabLst>
                <a:tab pos="228600" algn="l"/>
              </a:tabLst>
            </a:pPr>
            <a:r>
              <a:rPr lang="ar-SA" cap="small" dirty="0">
                <a:solidFill>
                  <a:schemeClr val="tx1"/>
                </a:solidFill>
                <a:latin typeface="Arial"/>
                <a:ea typeface="Calibri"/>
              </a:rPr>
              <a:t>الكفايات الإنسانية: </a:t>
            </a:r>
            <a:endParaRPr lang="ar-SA" cap="small" dirty="0" smtClean="0">
              <a:solidFill>
                <a:schemeClr val="tx1"/>
              </a:solidFill>
              <a:latin typeface="Arial"/>
              <a:ea typeface="Calibri"/>
            </a:endParaRPr>
          </a:p>
          <a:p>
            <a:pPr lvl="0" algn="just">
              <a:lnSpc>
                <a:spcPct val="115000"/>
              </a:lnSpc>
              <a:spcAft>
                <a:spcPts val="1000"/>
              </a:spcAft>
              <a:tabLst>
                <a:tab pos="228600" algn="l"/>
              </a:tabLst>
            </a:pPr>
            <a:r>
              <a:rPr lang="ar-SA" cap="small" dirty="0" smtClean="0">
                <a:solidFill>
                  <a:schemeClr val="tx1"/>
                </a:solidFill>
                <a:latin typeface="Arial"/>
                <a:ea typeface="Calibri"/>
              </a:rPr>
              <a:t>قدرة </a:t>
            </a:r>
            <a:r>
              <a:rPr lang="ar-SA" cap="small" dirty="0">
                <a:solidFill>
                  <a:schemeClr val="tx1"/>
                </a:solidFill>
                <a:latin typeface="Arial"/>
                <a:ea typeface="Calibri"/>
              </a:rPr>
              <a:t>مدير المدرسة </a:t>
            </a:r>
            <a:r>
              <a:rPr lang="ar-SA" cap="small" dirty="0" smtClean="0">
                <a:solidFill>
                  <a:schemeClr val="tx1"/>
                </a:solidFill>
                <a:latin typeface="Arial"/>
                <a:ea typeface="Calibri"/>
              </a:rPr>
              <a:t>على:</a:t>
            </a:r>
          </a:p>
          <a:p>
            <a:pPr lvl="0" algn="just">
              <a:lnSpc>
                <a:spcPct val="115000"/>
              </a:lnSpc>
              <a:spcAft>
                <a:spcPts val="1000"/>
              </a:spcAft>
              <a:tabLst>
                <a:tab pos="228600" algn="l"/>
              </a:tabLst>
            </a:pPr>
            <a:r>
              <a:rPr lang="ar-SA" cap="small" dirty="0" smtClean="0">
                <a:solidFill>
                  <a:schemeClr val="tx1"/>
                </a:solidFill>
                <a:latin typeface="Arial"/>
                <a:ea typeface="Calibri"/>
              </a:rPr>
              <a:t>1-</a:t>
            </a:r>
            <a:r>
              <a:rPr lang="ar-SA" cap="small" dirty="0" smtClean="0">
                <a:solidFill>
                  <a:schemeClr val="tx1"/>
                </a:solidFill>
                <a:latin typeface="Arial"/>
                <a:ea typeface="Calibri"/>
              </a:rPr>
              <a:t> </a:t>
            </a:r>
            <a:r>
              <a:rPr lang="ar-SA" b="1" cap="small" dirty="0">
                <a:solidFill>
                  <a:schemeClr val="tx1"/>
                </a:solidFill>
                <a:latin typeface="Arial"/>
                <a:ea typeface="Calibri"/>
              </a:rPr>
              <a:t>التعامل مع المعلمين والطلاب وأولياء الأمور ومؤسسات المجتمع المحلي، وتنسيق جهودهم، </a:t>
            </a:r>
            <a:endParaRPr lang="ar-SA" b="1" cap="small" dirty="0" smtClean="0">
              <a:solidFill>
                <a:schemeClr val="tx1"/>
              </a:solidFill>
              <a:latin typeface="Arial"/>
              <a:ea typeface="Calibri"/>
            </a:endParaRPr>
          </a:p>
          <a:p>
            <a:pPr lvl="0" algn="just">
              <a:lnSpc>
                <a:spcPct val="115000"/>
              </a:lnSpc>
              <a:spcAft>
                <a:spcPts val="1000"/>
              </a:spcAft>
              <a:tabLst>
                <a:tab pos="228600" algn="l"/>
              </a:tabLst>
            </a:pPr>
            <a:r>
              <a:rPr lang="ar-SA" cap="small" dirty="0" smtClean="0">
                <a:solidFill>
                  <a:schemeClr val="tx1"/>
                </a:solidFill>
                <a:latin typeface="Arial"/>
                <a:ea typeface="Calibri"/>
              </a:rPr>
              <a:t>2- </a:t>
            </a:r>
            <a:r>
              <a:rPr lang="ar-SA" cap="small" dirty="0" smtClean="0">
                <a:solidFill>
                  <a:schemeClr val="tx1"/>
                </a:solidFill>
                <a:latin typeface="Arial"/>
                <a:ea typeface="Calibri"/>
              </a:rPr>
              <a:t>ويرتبط </a:t>
            </a:r>
            <a:r>
              <a:rPr lang="ar-SA" cap="small" dirty="0">
                <a:solidFill>
                  <a:schemeClr val="tx1"/>
                </a:solidFill>
                <a:latin typeface="Arial"/>
                <a:ea typeface="Calibri"/>
              </a:rPr>
              <a:t>بهذه المهارة </a:t>
            </a:r>
            <a:r>
              <a:rPr lang="ar-SA" b="1" cap="small" dirty="0">
                <a:solidFill>
                  <a:srgbClr val="7030A0"/>
                </a:solidFill>
                <a:latin typeface="Arial"/>
                <a:ea typeface="Calibri"/>
              </a:rPr>
              <a:t>عدد من السمات</a:t>
            </a:r>
            <a:r>
              <a:rPr lang="ar-SA" cap="small" dirty="0">
                <a:solidFill>
                  <a:schemeClr val="tx1"/>
                </a:solidFill>
                <a:latin typeface="Arial"/>
                <a:ea typeface="Calibri"/>
              </a:rPr>
              <a:t>، </a:t>
            </a:r>
            <a:r>
              <a:rPr lang="ar-SA" b="1" cap="small" dirty="0">
                <a:solidFill>
                  <a:schemeClr val="tx1"/>
                </a:solidFill>
                <a:latin typeface="Arial"/>
                <a:ea typeface="Calibri"/>
              </a:rPr>
              <a:t>كالاستقامة والاتزان </a:t>
            </a:r>
            <a:r>
              <a:rPr lang="ar-SA" b="1" cap="small" dirty="0">
                <a:solidFill>
                  <a:srgbClr val="FF0000"/>
                </a:solidFill>
                <a:latin typeface="Arial"/>
                <a:ea typeface="Calibri"/>
              </a:rPr>
              <a:t>والأمانة والإخلاص والخلق الطيب</a:t>
            </a:r>
            <a:r>
              <a:rPr lang="ar-SA" cap="small" dirty="0">
                <a:solidFill>
                  <a:schemeClr val="tx1"/>
                </a:solidFill>
                <a:latin typeface="Arial"/>
                <a:ea typeface="Calibri"/>
              </a:rPr>
              <a:t>. </a:t>
            </a:r>
            <a:endParaRPr lang="ar-SA" cap="small" dirty="0" smtClean="0">
              <a:solidFill>
                <a:schemeClr val="tx1"/>
              </a:solidFill>
              <a:latin typeface="Arial"/>
              <a:ea typeface="Calibri"/>
            </a:endParaRPr>
          </a:p>
          <a:p>
            <a:pPr lvl="0" algn="just">
              <a:lnSpc>
                <a:spcPct val="115000"/>
              </a:lnSpc>
              <a:spcAft>
                <a:spcPts val="1000"/>
              </a:spcAft>
              <a:tabLst>
                <a:tab pos="228600" algn="l"/>
              </a:tabLst>
            </a:pPr>
            <a:r>
              <a:rPr lang="ar-SA" cap="small" dirty="0" smtClean="0">
                <a:solidFill>
                  <a:schemeClr val="tx1"/>
                </a:solidFill>
                <a:latin typeface="Arial"/>
                <a:ea typeface="Calibri"/>
              </a:rPr>
              <a:t>فالمهارات </a:t>
            </a:r>
            <a:r>
              <a:rPr lang="ar-SA" cap="small" dirty="0">
                <a:solidFill>
                  <a:schemeClr val="tx1"/>
                </a:solidFill>
                <a:latin typeface="Arial"/>
                <a:ea typeface="Calibri"/>
              </a:rPr>
              <a:t>الإنسانية الجيدة </a:t>
            </a:r>
            <a:r>
              <a:rPr lang="ar-SA" b="1" cap="small" dirty="0">
                <a:solidFill>
                  <a:srgbClr val="FF0000"/>
                </a:solidFill>
                <a:latin typeface="Arial"/>
                <a:ea typeface="Calibri"/>
              </a:rPr>
              <a:t>تحترم شخصية الآخرين</a:t>
            </a:r>
            <a:r>
              <a:rPr lang="ar-SA" cap="small" dirty="0">
                <a:solidFill>
                  <a:schemeClr val="tx1"/>
                </a:solidFill>
                <a:latin typeface="Arial"/>
                <a:ea typeface="Calibri"/>
              </a:rPr>
              <a:t>، </a:t>
            </a:r>
            <a:r>
              <a:rPr lang="ar-SA" b="1" cap="small" dirty="0">
                <a:solidFill>
                  <a:schemeClr val="tx1"/>
                </a:solidFill>
                <a:latin typeface="Arial"/>
                <a:ea typeface="Calibri"/>
              </a:rPr>
              <a:t>وتدفعهم إلي العمل بحماس وقوة دون قهر أو إكراه, </a:t>
            </a:r>
            <a:endParaRPr lang="en-US" sz="2800" b="1" cap="small" dirty="0">
              <a:solidFill>
                <a:schemeClr val="tx1"/>
              </a:solidFill>
              <a:effectLst/>
              <a:latin typeface="Arial"/>
              <a:ea typeface="Calibri"/>
            </a:endParaRPr>
          </a:p>
        </p:txBody>
      </p:sp>
    </p:spTree>
    <p:extLst>
      <p:ext uri="{BB962C8B-B14F-4D97-AF65-F5344CB8AC3E}">
        <p14:creationId xmlns:p14="http://schemas.microsoft.com/office/powerpoint/2010/main" val="2823445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7504" y="56091"/>
            <a:ext cx="8856984" cy="6063198"/>
          </a:xfrm>
          <a:prstGeom prst="rect">
            <a:avLst/>
          </a:prstGeom>
          <a:solidFill>
            <a:schemeClr val="bg2"/>
          </a:solidFill>
        </p:spPr>
        <p:txBody>
          <a:bodyPr wrap="square">
            <a:spAutoFit/>
          </a:bodyPr>
          <a:lstStyle/>
          <a:p>
            <a:r>
              <a:rPr lang="ar-SA" sz="3200" dirty="0"/>
              <a:t>الكفايات الإنسانية: </a:t>
            </a:r>
            <a:endParaRPr lang="ar-SA" sz="3200" dirty="0" smtClean="0"/>
          </a:p>
          <a:p>
            <a:r>
              <a:rPr lang="ar-SA" sz="3200" dirty="0" smtClean="0"/>
              <a:t>ويضاف </a:t>
            </a:r>
            <a:r>
              <a:rPr lang="ar-SA" sz="3200" dirty="0"/>
              <a:t>إلي </a:t>
            </a:r>
            <a:r>
              <a:rPr lang="ar-SA" sz="3200" dirty="0" smtClean="0"/>
              <a:t>ذلك :</a:t>
            </a:r>
          </a:p>
          <a:p>
            <a:r>
              <a:rPr lang="ar-SA" sz="3200" dirty="0" smtClean="0"/>
              <a:t>1- </a:t>
            </a:r>
            <a:r>
              <a:rPr lang="ar-SA" sz="3600" dirty="0" smtClean="0"/>
              <a:t>قدرة </a:t>
            </a:r>
            <a:r>
              <a:rPr lang="ar-SA" sz="3600" dirty="0"/>
              <a:t>مدير المدرسة في التعامل مع الإدارة العليا والوسطي أيضا كمراكز لصنع القرار التربوي، وتلبية الحاجات، وتقديم التسهيلات، وتبني الأفكار للتطوير، وعليه فان درجة امتلاك مدير المدرسة لهذه المهارات يزيد من فعاليته في تنفيذ العمليات وإداراتها، وقيادة الآخرين بالإلهام والتأثير، وصولاُ بهم إلي تحقيق التميز. والإداري هنا يعيش درجة متقدمة من الغيرية، أي أنه إنسان متمكن وماهر في فهم الآخرين وتبصر سلوكهم، إذ يجعل من نفسه قدوة ومثلاً يحتذي به في العمل .</a:t>
            </a:r>
          </a:p>
        </p:txBody>
      </p:sp>
    </p:spTree>
    <p:extLst>
      <p:ext uri="{BB962C8B-B14F-4D97-AF65-F5344CB8AC3E}">
        <p14:creationId xmlns:p14="http://schemas.microsoft.com/office/powerpoint/2010/main" val="3074889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4234176873"/>
              </p:ext>
            </p:extLst>
          </p:nvPr>
        </p:nvGraphicFramePr>
        <p:xfrm>
          <a:off x="0" y="56926"/>
          <a:ext cx="8445321"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0" y="1484784"/>
            <a:ext cx="9036496" cy="5256584"/>
          </a:xfrm>
        </p:spPr>
        <p:txBody>
          <a:bodyPr>
            <a:normAutofit fontScale="85000" lnSpcReduction="10000"/>
          </a:bodyPr>
          <a:lstStyle/>
          <a:p>
            <a:pPr algn="r">
              <a:lnSpc>
                <a:spcPct val="115000"/>
              </a:lnSpc>
              <a:spcAft>
                <a:spcPts val="1000"/>
              </a:spcAft>
            </a:pPr>
            <a:r>
              <a:rPr lang="ar-SA" cap="small" dirty="0">
                <a:latin typeface="Arial"/>
                <a:ea typeface="Calibri"/>
              </a:rPr>
              <a:t>-	</a:t>
            </a:r>
            <a:r>
              <a:rPr lang="ar-SA" b="1" cap="small" dirty="0">
                <a:solidFill>
                  <a:schemeClr val="tx1"/>
                </a:solidFill>
                <a:latin typeface="Arial"/>
                <a:ea typeface="Calibri"/>
              </a:rPr>
              <a:t>عمليات التخطيط والمتابعة الميدانية في مجال التعليم بمراحله المختلفة .</a:t>
            </a:r>
            <a:endParaRPr lang="en-US" sz="2800" b="1" cap="small" dirty="0">
              <a:solidFill>
                <a:schemeClr val="tx1"/>
              </a:solidFill>
              <a:latin typeface="Arial"/>
              <a:ea typeface="Calibri"/>
            </a:endParaRPr>
          </a:p>
          <a:p>
            <a:pPr algn="r">
              <a:lnSpc>
                <a:spcPct val="115000"/>
              </a:lnSpc>
              <a:spcAft>
                <a:spcPts val="1000"/>
              </a:spcAft>
            </a:pPr>
            <a:r>
              <a:rPr lang="ar-SA" b="1" cap="small" dirty="0">
                <a:solidFill>
                  <a:schemeClr val="tx1"/>
                </a:solidFill>
                <a:latin typeface="Arial"/>
                <a:ea typeface="Calibri"/>
              </a:rPr>
              <a:t>2-	وضع البرامج والمناهج الدراسية لتنفيذ الخطة التعليمية ، وما يلزم ذلك من مقررات وكتب دراسية ، وما يتبع ذلك من وسائل تقويم وامتحانات عامة .</a:t>
            </a:r>
            <a:endParaRPr lang="en-US" sz="2800" b="1" cap="small" dirty="0">
              <a:solidFill>
                <a:schemeClr val="tx1"/>
              </a:solidFill>
              <a:latin typeface="Arial"/>
              <a:ea typeface="Calibri"/>
            </a:endParaRPr>
          </a:p>
          <a:p>
            <a:pPr algn="r">
              <a:lnSpc>
                <a:spcPct val="115000"/>
              </a:lnSpc>
              <a:spcAft>
                <a:spcPts val="1000"/>
              </a:spcAft>
            </a:pPr>
            <a:r>
              <a:rPr lang="ar-SA" b="1" cap="small" dirty="0">
                <a:solidFill>
                  <a:schemeClr val="tx1"/>
                </a:solidFill>
                <a:latin typeface="Arial"/>
                <a:ea typeface="Calibri"/>
              </a:rPr>
              <a:t>3-	تقدير الاموال اللازمة لخطط التعليم ومشروعاته .</a:t>
            </a:r>
            <a:endParaRPr lang="en-US" sz="2800" b="1" cap="small" dirty="0">
              <a:solidFill>
                <a:schemeClr val="tx1"/>
              </a:solidFill>
              <a:latin typeface="Arial"/>
              <a:ea typeface="Calibri"/>
            </a:endParaRPr>
          </a:p>
          <a:p>
            <a:pPr algn="r">
              <a:lnSpc>
                <a:spcPct val="115000"/>
              </a:lnSpc>
              <a:spcAft>
                <a:spcPts val="1000"/>
              </a:spcAft>
            </a:pPr>
            <a:r>
              <a:rPr lang="ar-SA" b="1" cap="small" dirty="0">
                <a:solidFill>
                  <a:schemeClr val="tx1"/>
                </a:solidFill>
                <a:latin typeface="Arial"/>
                <a:ea typeface="Calibri"/>
              </a:rPr>
              <a:t>4-	اصدار القرارات والنشرات اللازمة لتنظيم وتوجيه العملية التربوية .</a:t>
            </a:r>
            <a:endParaRPr lang="en-US" sz="2800" b="1" cap="small" dirty="0">
              <a:solidFill>
                <a:schemeClr val="tx1"/>
              </a:solidFill>
              <a:latin typeface="Arial"/>
              <a:ea typeface="Calibri"/>
            </a:endParaRPr>
          </a:p>
          <a:p>
            <a:pPr algn="r">
              <a:lnSpc>
                <a:spcPct val="115000"/>
              </a:lnSpc>
              <a:spcAft>
                <a:spcPts val="1000"/>
              </a:spcAft>
            </a:pPr>
            <a:r>
              <a:rPr lang="ar-SA" b="1" cap="small" dirty="0">
                <a:solidFill>
                  <a:schemeClr val="tx1"/>
                </a:solidFill>
                <a:latin typeface="Arial"/>
                <a:ea typeface="Calibri"/>
              </a:rPr>
              <a:t>5-	تعين ونقل من يشغلون الوظائف التقليدية </a:t>
            </a:r>
            <a:r>
              <a:rPr lang="ar-SA" b="1" cap="small" dirty="0" err="1">
                <a:solidFill>
                  <a:schemeClr val="tx1"/>
                </a:solidFill>
                <a:latin typeface="Arial"/>
                <a:ea typeface="Calibri"/>
              </a:rPr>
              <a:t>والاشرافية</a:t>
            </a:r>
            <a:r>
              <a:rPr lang="ar-SA" b="1" cap="small" dirty="0">
                <a:solidFill>
                  <a:schemeClr val="tx1"/>
                </a:solidFill>
                <a:latin typeface="Arial"/>
                <a:ea typeface="Calibri"/>
              </a:rPr>
              <a:t> العليا من مراحل التعليم العام والمديريات التعليمية .</a:t>
            </a:r>
            <a:endParaRPr lang="en-US" sz="2800" b="1" cap="small" dirty="0">
              <a:solidFill>
                <a:schemeClr val="tx1"/>
              </a:solidFill>
              <a:latin typeface="Arial"/>
              <a:ea typeface="Calibri"/>
            </a:endParaRPr>
          </a:p>
          <a:p>
            <a:pPr algn="r">
              <a:lnSpc>
                <a:spcPct val="115000"/>
              </a:lnSpc>
              <a:spcAft>
                <a:spcPts val="1000"/>
              </a:spcAft>
            </a:pPr>
            <a:r>
              <a:rPr lang="ar-SA" b="1" cap="small" dirty="0">
                <a:solidFill>
                  <a:schemeClr val="tx1"/>
                </a:solidFill>
                <a:latin typeface="Arial"/>
                <a:ea typeface="Calibri"/>
              </a:rPr>
              <a:t>6-	التنسيق بين المديريات العامة للتربية بالمحافظات والوزارة </a:t>
            </a:r>
            <a:r>
              <a:rPr lang="ar-SA" b="1" cap="small" dirty="0" smtClean="0">
                <a:solidFill>
                  <a:schemeClr val="tx1"/>
                </a:solidFill>
                <a:latin typeface="Arial"/>
                <a:ea typeface="Calibri"/>
              </a:rPr>
              <a:t>.</a:t>
            </a:r>
            <a:endParaRPr lang="en-US" sz="2800" b="1" cap="small" dirty="0">
              <a:solidFill>
                <a:schemeClr val="tx1"/>
              </a:solidFill>
              <a:latin typeface="Arial"/>
              <a:ea typeface="Calibri"/>
            </a:endParaRPr>
          </a:p>
        </p:txBody>
      </p:sp>
    </p:spTree>
    <p:extLst>
      <p:ext uri="{BB962C8B-B14F-4D97-AF65-F5344CB8AC3E}">
        <p14:creationId xmlns:p14="http://schemas.microsoft.com/office/powerpoint/2010/main" val="4109401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744"/>
            <a:ext cx="9036496" cy="6494085"/>
          </a:xfrm>
          <a:prstGeom prst="rect">
            <a:avLst/>
          </a:prstGeom>
        </p:spPr>
        <p:txBody>
          <a:bodyPr wrap="square">
            <a:spAutoFit/>
          </a:bodyPr>
          <a:lstStyle/>
          <a:p>
            <a:r>
              <a:rPr lang="ar-SA" sz="3200" dirty="0"/>
              <a:t>7-	وضع خطة لتدعيم العلاقات التنظيمية والتربوية بين مديريات العامة بالوزارة وفي المحافظات والوزارات الاخرى .</a:t>
            </a:r>
          </a:p>
          <a:p>
            <a:r>
              <a:rPr lang="ar-SA" sz="3200" dirty="0"/>
              <a:t>8-	بحث المشكلات التي تعترض تطبيق البرامج والخطط التعليمية واقتراح الحلول المتابعة لها .</a:t>
            </a:r>
          </a:p>
          <a:p>
            <a:r>
              <a:rPr lang="ar-SA" sz="3200" dirty="0"/>
              <a:t>9-	تخطيط اساليب للتقويم والتوجيه .</a:t>
            </a:r>
          </a:p>
          <a:p>
            <a:r>
              <a:rPr lang="ar-SA" sz="3200" dirty="0"/>
              <a:t>10-	تطوير المواد الدراسية والنهوض بمستوى أداتها ومتابعة وسائل تنفيذها .</a:t>
            </a:r>
          </a:p>
          <a:p>
            <a:r>
              <a:rPr lang="ar-SA" sz="3200" dirty="0"/>
              <a:t>11-	اقتراح تعديل الكتب الدراسية واعداد المواصفات والضمانات التي تكفل سلامة تأليفها وفحصها ومراجعتها واخراجها .</a:t>
            </a:r>
          </a:p>
          <a:p>
            <a:r>
              <a:rPr lang="ar-SA" sz="3200" dirty="0"/>
              <a:t>12-	التخطيط للبرامج التدريبية والندوات والمؤتمرات على ضوء المتابعة الميدانية .</a:t>
            </a:r>
          </a:p>
          <a:p>
            <a:r>
              <a:rPr lang="ar-SA" sz="3200" dirty="0"/>
              <a:t>13-	المتابعة العامة والميدانية لأعمال المديريات والادارية في ضوء قرارات وتوصيات الوزارات وسياستها التعليمية .</a:t>
            </a:r>
          </a:p>
        </p:txBody>
      </p:sp>
    </p:spTree>
    <p:extLst>
      <p:ext uri="{BB962C8B-B14F-4D97-AF65-F5344CB8AC3E}">
        <p14:creationId xmlns:p14="http://schemas.microsoft.com/office/powerpoint/2010/main" val="3554455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716919982"/>
              </p:ext>
            </p:extLst>
          </p:nvPr>
        </p:nvGraphicFramePr>
        <p:xfrm>
          <a:off x="683568" y="13107"/>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0" y="1628800"/>
            <a:ext cx="9144000" cy="5112568"/>
          </a:xfrm>
        </p:spPr>
        <p:txBody>
          <a:bodyPr>
            <a:normAutofit fontScale="92500" lnSpcReduction="20000"/>
          </a:bodyPr>
          <a:lstStyle/>
          <a:p>
            <a:pPr algn="r"/>
            <a:r>
              <a:rPr lang="ar-SA" dirty="0">
                <a:solidFill>
                  <a:schemeClr val="tx1"/>
                </a:solidFill>
              </a:rPr>
              <a:t>هناك جوانب ينبغي التركيز عليها لتطوير الادارة التربوية وهي :</a:t>
            </a:r>
          </a:p>
          <a:p>
            <a:pPr algn="r"/>
            <a:r>
              <a:rPr lang="ar-SA" dirty="0" smtClean="0">
                <a:solidFill>
                  <a:schemeClr val="tx1"/>
                </a:solidFill>
              </a:rPr>
              <a:t>1-توحيد </a:t>
            </a:r>
            <a:r>
              <a:rPr lang="ar-SA" dirty="0">
                <a:solidFill>
                  <a:schemeClr val="tx1"/>
                </a:solidFill>
              </a:rPr>
              <a:t>الاشراف والتوجيه لجميع المؤسسات التربوية حتى تتضح الاهداف </a:t>
            </a:r>
            <a:endParaRPr lang="ar-SA" dirty="0" smtClean="0">
              <a:solidFill>
                <a:schemeClr val="tx1"/>
              </a:solidFill>
            </a:endParaRPr>
          </a:p>
          <a:p>
            <a:pPr algn="r"/>
            <a:r>
              <a:rPr lang="ar-SA" dirty="0" smtClean="0">
                <a:solidFill>
                  <a:schemeClr val="tx1"/>
                </a:solidFill>
              </a:rPr>
              <a:t>2-توثيق </a:t>
            </a:r>
            <a:r>
              <a:rPr lang="ar-SA" dirty="0">
                <a:solidFill>
                  <a:schemeClr val="tx1"/>
                </a:solidFill>
              </a:rPr>
              <a:t>العلاقات بين اجهزة التخطيط والمتابعة واتخاذ الوسائل للوفاء بمتطلباتها .</a:t>
            </a:r>
          </a:p>
          <a:p>
            <a:pPr algn="r"/>
            <a:r>
              <a:rPr lang="ar-SA" dirty="0" smtClean="0">
                <a:solidFill>
                  <a:schemeClr val="tx1"/>
                </a:solidFill>
              </a:rPr>
              <a:t>3-اقرار </a:t>
            </a:r>
            <a:r>
              <a:rPr lang="ar-SA" dirty="0">
                <a:solidFill>
                  <a:schemeClr val="tx1"/>
                </a:solidFill>
              </a:rPr>
              <a:t>مبدأ اللامركزية </a:t>
            </a:r>
            <a:r>
              <a:rPr lang="ar-SA" dirty="0" smtClean="0">
                <a:solidFill>
                  <a:schemeClr val="tx1"/>
                </a:solidFill>
              </a:rPr>
              <a:t>تحقيقاً </a:t>
            </a:r>
            <a:r>
              <a:rPr lang="ar-SA" dirty="0">
                <a:solidFill>
                  <a:schemeClr val="tx1"/>
                </a:solidFill>
              </a:rPr>
              <a:t>للديمقراطية وتأهيلاً لمبدأ المشاركة .</a:t>
            </a:r>
          </a:p>
          <a:p>
            <a:pPr algn="r"/>
            <a:r>
              <a:rPr lang="ar-SA" dirty="0">
                <a:solidFill>
                  <a:schemeClr val="tx1"/>
                </a:solidFill>
              </a:rPr>
              <a:t>4-	الربط بين السلطة والمسؤولية على شتى المستويات لضمان السرعة في الحركة ( الانجاز ) وتشجيع المبادرات في الواقع والمجالات المختلفة </a:t>
            </a:r>
            <a:r>
              <a:rPr lang="ar-SA" dirty="0" smtClean="0">
                <a:solidFill>
                  <a:schemeClr val="tx1"/>
                </a:solidFill>
              </a:rPr>
              <a:t>.</a:t>
            </a:r>
          </a:p>
          <a:p>
            <a:pPr algn="r"/>
            <a:r>
              <a:rPr lang="ar-SA" dirty="0">
                <a:solidFill>
                  <a:schemeClr val="tx1"/>
                </a:solidFill>
              </a:rPr>
              <a:t>5-	اعتماد الاساليب الحديثة في الادارة واتخاذ الوسائل الكفيلة بجمع البيانات ونشرها والافادة منها لتكون اساساً للجميع في اتخاذ القرارات وتكون المدرسة او المؤسسة التربوية هي البداية في هذا التطوير باعتبارها النواة الاولى للنظام كله .</a:t>
            </a:r>
          </a:p>
        </p:txBody>
      </p:sp>
    </p:spTree>
    <p:extLst>
      <p:ext uri="{BB962C8B-B14F-4D97-AF65-F5344CB8AC3E}">
        <p14:creationId xmlns:p14="http://schemas.microsoft.com/office/powerpoint/2010/main" val="373656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a:solidFill>
            <a:srgbClr val="FFFF00"/>
          </a:solidFill>
        </p:spPr>
        <p:txBody>
          <a:bodyPr>
            <a:noAutofit/>
          </a:bodyPr>
          <a:lstStyle/>
          <a:p>
            <a:pPr algn="r">
              <a:lnSpc>
                <a:spcPct val="115000"/>
              </a:lnSpc>
              <a:spcAft>
                <a:spcPts val="1000"/>
              </a:spcAft>
            </a:pPr>
            <a:r>
              <a:rPr lang="ar-IQ" sz="3200" b="1" dirty="0" smtClean="0">
                <a:solidFill>
                  <a:srgbClr val="0070C0"/>
                </a:solidFill>
                <a:ea typeface="Calibri"/>
                <a:cs typeface="Arial"/>
              </a:rPr>
              <a:t>1-الادارة </a:t>
            </a:r>
            <a:r>
              <a:rPr lang="ar-IQ" sz="3200" b="1" dirty="0">
                <a:solidFill>
                  <a:srgbClr val="0070C0"/>
                </a:solidFill>
                <a:ea typeface="Calibri"/>
                <a:cs typeface="Arial"/>
              </a:rPr>
              <a:t>الاستبدادية او التسلطية  (الدكتاتورية)</a:t>
            </a:r>
            <a:r>
              <a:rPr lang="en-US" sz="2000" dirty="0">
                <a:ea typeface="Calibri"/>
                <a:cs typeface="Arial"/>
              </a:rPr>
              <a:t/>
            </a:r>
            <a:br>
              <a:rPr lang="en-US" sz="2000" dirty="0">
                <a:ea typeface="Calibri"/>
                <a:cs typeface="Arial"/>
              </a:rPr>
            </a:br>
            <a:r>
              <a:rPr lang="ar-IQ" sz="3200" dirty="0" smtClean="0">
                <a:ea typeface="Calibri"/>
                <a:cs typeface="Arial"/>
              </a:rPr>
              <a:t>يهتم </a:t>
            </a:r>
            <a:r>
              <a:rPr lang="ar-IQ" sz="3200" b="1" dirty="0">
                <a:solidFill>
                  <a:srgbClr val="FF0000"/>
                </a:solidFill>
                <a:ea typeface="Calibri"/>
                <a:cs typeface="Arial"/>
              </a:rPr>
              <a:t>بالشكليات عن طريق </a:t>
            </a:r>
            <a:r>
              <a:rPr lang="ar-IQ" sz="3200" b="1" dirty="0" smtClean="0">
                <a:solidFill>
                  <a:srgbClr val="FF0000"/>
                </a:solidFill>
                <a:ea typeface="Calibri"/>
                <a:cs typeface="Arial"/>
              </a:rPr>
              <a:t>التعميمات </a:t>
            </a:r>
            <a:r>
              <a:rPr lang="ar-IQ" sz="3200" b="1" dirty="0">
                <a:solidFill>
                  <a:srgbClr val="FF0000"/>
                </a:solidFill>
                <a:ea typeface="Calibri"/>
                <a:cs typeface="Arial"/>
              </a:rPr>
              <a:t>الادارية الصارمة كالطاعة العمياء</a:t>
            </a:r>
            <a:r>
              <a:rPr lang="ar-IQ" sz="3200" dirty="0">
                <a:ea typeface="Calibri"/>
                <a:cs typeface="Arial"/>
              </a:rPr>
              <a:t> </a:t>
            </a:r>
            <a:r>
              <a:rPr lang="ar-IQ" sz="3200" dirty="0" smtClean="0">
                <a:ea typeface="Calibri"/>
                <a:cs typeface="Arial"/>
              </a:rPr>
              <a:t/>
            </a:r>
            <a:br>
              <a:rPr lang="ar-IQ" sz="3200" dirty="0" smtClean="0">
                <a:ea typeface="Calibri"/>
                <a:cs typeface="Arial"/>
              </a:rPr>
            </a:br>
            <a:r>
              <a:rPr lang="ar-IQ" sz="3200" dirty="0" smtClean="0">
                <a:ea typeface="Calibri"/>
                <a:cs typeface="Arial"/>
              </a:rPr>
              <a:t> والاداريون الذين</a:t>
            </a:r>
            <a:br>
              <a:rPr lang="ar-IQ" sz="3200" dirty="0" smtClean="0">
                <a:ea typeface="Calibri"/>
                <a:cs typeface="Arial"/>
              </a:rPr>
            </a:br>
            <a:r>
              <a:rPr lang="ar-IQ" sz="3200" dirty="0" smtClean="0">
                <a:ea typeface="Calibri"/>
                <a:cs typeface="Arial"/>
              </a:rPr>
              <a:t> </a:t>
            </a:r>
            <a:r>
              <a:rPr lang="ar-IQ" sz="3200" dirty="0">
                <a:ea typeface="Calibri"/>
                <a:cs typeface="Arial"/>
              </a:rPr>
              <a:t>يلجؤون الى هذا </a:t>
            </a:r>
            <a:r>
              <a:rPr lang="ar-IQ" sz="3200" dirty="0" smtClean="0">
                <a:ea typeface="Calibri"/>
                <a:cs typeface="Arial"/>
              </a:rPr>
              <a:t>النمط</a:t>
            </a:r>
            <a:br>
              <a:rPr lang="ar-IQ" sz="3200" dirty="0" smtClean="0">
                <a:ea typeface="Calibri"/>
                <a:cs typeface="Arial"/>
              </a:rPr>
            </a:br>
            <a:r>
              <a:rPr lang="ar-IQ" sz="3200" dirty="0" smtClean="0">
                <a:ea typeface="Calibri"/>
                <a:cs typeface="Arial"/>
              </a:rPr>
              <a:t> </a:t>
            </a:r>
            <a:r>
              <a:rPr lang="ar-IQ" sz="3200" b="1" dirty="0">
                <a:solidFill>
                  <a:srgbClr val="00B0F0"/>
                </a:solidFill>
                <a:ea typeface="Calibri"/>
                <a:cs typeface="Arial"/>
              </a:rPr>
              <a:t>يجدونه </a:t>
            </a:r>
            <a:r>
              <a:rPr lang="ar-IQ" sz="3200" b="1" dirty="0" smtClean="0">
                <a:solidFill>
                  <a:srgbClr val="00B0F0"/>
                </a:solidFill>
                <a:ea typeface="Calibri"/>
                <a:cs typeface="Arial"/>
              </a:rPr>
              <a:t>اسلوباً </a:t>
            </a:r>
            <a:r>
              <a:rPr lang="ar-IQ" sz="3200" b="1" dirty="0">
                <a:solidFill>
                  <a:srgbClr val="00B0F0"/>
                </a:solidFill>
                <a:ea typeface="Calibri"/>
                <a:cs typeface="Arial"/>
              </a:rPr>
              <a:t>سهلاً </a:t>
            </a:r>
            <a:r>
              <a:rPr lang="ar-IQ" sz="3200" dirty="0" smtClean="0">
                <a:ea typeface="Calibri"/>
                <a:cs typeface="Arial"/>
              </a:rPr>
              <a:t>،</a:t>
            </a:r>
            <a:br>
              <a:rPr lang="ar-IQ" sz="3200" dirty="0" smtClean="0">
                <a:ea typeface="Calibri"/>
                <a:cs typeface="Arial"/>
              </a:rPr>
            </a:br>
            <a:r>
              <a:rPr lang="ar-IQ" sz="3200" dirty="0" smtClean="0">
                <a:ea typeface="Calibri"/>
                <a:cs typeface="Arial"/>
              </a:rPr>
              <a:t> </a:t>
            </a:r>
            <a:r>
              <a:rPr lang="ar-IQ" sz="3200" b="1" dirty="0">
                <a:ea typeface="Calibri"/>
                <a:cs typeface="Arial"/>
              </a:rPr>
              <a:t>فهو لا يحتاج الى اكثر من فرض السلطة على اعضاء النظام الاداري </a:t>
            </a:r>
            <a:r>
              <a:rPr lang="ar-IQ" sz="3200" dirty="0">
                <a:ea typeface="Calibri"/>
                <a:cs typeface="Arial"/>
              </a:rPr>
              <a:t>. وهذا الاسلوب الاداري يستخدم في المؤسسات </a:t>
            </a:r>
            <a:r>
              <a:rPr lang="ar-IQ" sz="3200" b="1" dirty="0">
                <a:solidFill>
                  <a:srgbClr val="00B0F0"/>
                </a:solidFill>
                <a:ea typeface="Calibri"/>
                <a:cs typeface="Arial"/>
              </a:rPr>
              <a:t>ذات الحجم والعدد </a:t>
            </a:r>
            <a:r>
              <a:rPr lang="ar-IQ" sz="3200" b="1" dirty="0" smtClean="0">
                <a:solidFill>
                  <a:srgbClr val="00B0F0"/>
                </a:solidFill>
                <a:ea typeface="Calibri"/>
                <a:cs typeface="Arial"/>
              </a:rPr>
              <a:t>الكبير</a:t>
            </a:r>
            <a:r>
              <a:rPr lang="ar-IQ" sz="3200" dirty="0" smtClean="0">
                <a:ea typeface="Calibri"/>
                <a:cs typeface="Arial"/>
              </a:rPr>
              <a:t>,</a:t>
            </a:r>
            <a:r>
              <a:rPr lang="ar-IQ" sz="3200" dirty="0">
                <a:ea typeface="Calibri"/>
                <a:cs typeface="Arial"/>
              </a:rPr>
              <a:t> وهي تركز على </a:t>
            </a:r>
            <a:r>
              <a:rPr lang="ar-IQ" sz="3200" b="1" dirty="0">
                <a:solidFill>
                  <a:srgbClr val="FF0000"/>
                </a:solidFill>
                <a:ea typeface="Calibri"/>
                <a:cs typeface="Arial"/>
              </a:rPr>
              <a:t>هدف المؤسسة </a:t>
            </a:r>
            <a:r>
              <a:rPr lang="ar-IQ" sz="3200" dirty="0">
                <a:ea typeface="Calibri"/>
                <a:cs typeface="Arial"/>
              </a:rPr>
              <a:t>اكثر من تركيزها على هدف الفرد وتضع </a:t>
            </a:r>
            <a:r>
              <a:rPr lang="ar-IQ" sz="3200" b="1" dirty="0">
                <a:solidFill>
                  <a:srgbClr val="00B0F0"/>
                </a:solidFill>
                <a:ea typeface="Calibri"/>
                <a:cs typeface="Arial"/>
              </a:rPr>
              <a:t>الجانب المادي </a:t>
            </a:r>
            <a:r>
              <a:rPr lang="ar-IQ" sz="3200" dirty="0">
                <a:ea typeface="Calibri"/>
                <a:cs typeface="Arial"/>
              </a:rPr>
              <a:t>للمؤسسة في اعتبارها قبل </a:t>
            </a:r>
            <a:r>
              <a:rPr lang="ar-IQ" sz="3200" b="1" dirty="0">
                <a:solidFill>
                  <a:srgbClr val="FF0000"/>
                </a:solidFill>
                <a:ea typeface="Calibri"/>
                <a:cs typeface="Arial"/>
              </a:rPr>
              <a:t>الجانب الانساني </a:t>
            </a:r>
            <a:r>
              <a:rPr lang="ar-IQ" sz="3200" dirty="0">
                <a:ea typeface="Calibri"/>
                <a:cs typeface="Arial"/>
              </a:rPr>
              <a:t>.</a:t>
            </a:r>
            <a:endParaRPr lang="en-US" sz="2000" dirty="0">
              <a:ea typeface="Calibri"/>
              <a:cs typeface="Aria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40768"/>
            <a:ext cx="4824536" cy="23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2770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0" nodeType="clickEffect">
                                  <p:stCondLst>
                                    <p:cond delay="0"/>
                                  </p:stCondLst>
                                  <p:childTnLst>
                                    <p:animMotion origin="layout" path="M 0 0 L 0.125 0 C 0.181 0 0.25 0.069 0.25 0.125 L 0.25 0.25 E"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526962183"/>
              </p:ext>
            </p:extLst>
          </p:nvPr>
        </p:nvGraphicFramePr>
        <p:xfrm>
          <a:off x="611560" y="13107"/>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07504" y="1196752"/>
            <a:ext cx="9036496" cy="5544616"/>
          </a:xfrm>
        </p:spPr>
        <p:txBody>
          <a:bodyPr>
            <a:normAutofit fontScale="92500" lnSpcReduction="20000"/>
          </a:bodyPr>
          <a:lstStyle/>
          <a:p>
            <a:pPr algn="r"/>
            <a:r>
              <a:rPr lang="ar-SA" dirty="0"/>
              <a:t>1-	العقيدة الصحيحة : وهي تؤدي الى الايمان بالعمل الذي يقوم به الاداري .</a:t>
            </a:r>
          </a:p>
          <a:p>
            <a:pPr algn="r"/>
            <a:r>
              <a:rPr lang="ar-SA" dirty="0"/>
              <a:t>2-	الاستناد الى الحقائق : لان الاداري يحرص على ان يتأكد من الحقائق والادلة الثابتة .</a:t>
            </a:r>
          </a:p>
          <a:p>
            <a:pPr algn="r"/>
            <a:r>
              <a:rPr lang="ar-SA" dirty="0"/>
              <a:t>3-	الشورى : لان صفة الاداري ان يتشاور مع الاخرين ولا يتخذ القرارات المهمة لوحده .</a:t>
            </a:r>
          </a:p>
          <a:p>
            <a:pPr algn="r"/>
            <a:r>
              <a:rPr lang="ar-SA" dirty="0"/>
              <a:t>4-	الفطنة وبعد النظر : وهي من صفات الاداري ويجب ان يكون حكيماً في تصرفاته سريع الفهم والادراك الاداري .</a:t>
            </a:r>
          </a:p>
          <a:p>
            <a:pPr algn="r"/>
            <a:r>
              <a:rPr lang="ar-SA" dirty="0"/>
              <a:t>5-	الحرص الشديد : ينبغي على الاداري الجيد ان لا يتعجل في اتخاذ القرار .</a:t>
            </a:r>
          </a:p>
          <a:p>
            <a:pPr algn="r"/>
            <a:r>
              <a:rPr lang="ar-SA" dirty="0"/>
              <a:t>6-	الشجاعة : من صفات الاداري الجيد هي الشجاعة في مواجهة المواقف الصعبة .</a:t>
            </a:r>
          </a:p>
          <a:p>
            <a:pPr algn="r"/>
            <a:r>
              <a:rPr lang="ar-SA" dirty="0"/>
              <a:t>7-	القابلية البدنية : ويعني اللياقة البدنية والسلامة الجسمية والصحية .</a:t>
            </a:r>
          </a:p>
        </p:txBody>
      </p:sp>
    </p:spTree>
    <p:extLst>
      <p:ext uri="{BB962C8B-B14F-4D97-AF65-F5344CB8AC3E}">
        <p14:creationId xmlns:p14="http://schemas.microsoft.com/office/powerpoint/2010/main" val="3829518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326812333"/>
              </p:ext>
            </p:extLst>
          </p:nvPr>
        </p:nvGraphicFramePr>
        <p:xfrm>
          <a:off x="179512" y="260647"/>
          <a:ext cx="8640960" cy="2592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467544" y="2780928"/>
            <a:ext cx="8352928" cy="3528392"/>
          </a:xfrm>
        </p:spPr>
        <p:txBody>
          <a:bodyPr/>
          <a:lstStyle/>
          <a:p>
            <a:endParaRPr lang="ar-IQ" dirty="0"/>
          </a:p>
        </p:txBody>
      </p:sp>
      <p:pic>
        <p:nvPicPr>
          <p:cNvPr id="1026" name="Picture 2" descr="C:\Users\alfa\Desktop\sad.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648" y="2780928"/>
            <a:ext cx="6336704" cy="3600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6695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1"/>
            <a:ext cx="7772400" cy="1440159"/>
          </a:xfrm>
          <a:solidFill>
            <a:srgbClr val="FFFF00"/>
          </a:solidFill>
        </p:spPr>
        <p:txBody>
          <a:bodyPr>
            <a:normAutofit/>
          </a:bodyPr>
          <a:lstStyle/>
          <a:p>
            <a:r>
              <a:rPr lang="ar-IQ" sz="7200" b="1" i="1" dirty="0" smtClean="0">
                <a:solidFill>
                  <a:srgbClr val="FF0000"/>
                </a:solidFill>
                <a:latin typeface="Georgia" pitchFamily="18" charset="0"/>
              </a:rPr>
              <a:t>شكراً لإصغائكم</a:t>
            </a:r>
            <a:endParaRPr lang="ar-IQ" sz="7200" b="1" i="1" dirty="0">
              <a:solidFill>
                <a:srgbClr val="FF0000"/>
              </a:solidFill>
              <a:latin typeface="Georgia" pitchFamily="18" charset="0"/>
            </a:endParaRPr>
          </a:p>
        </p:txBody>
      </p:sp>
      <p:sp>
        <p:nvSpPr>
          <p:cNvPr id="3" name="عنوان فرعي 2"/>
          <p:cNvSpPr>
            <a:spLocks noGrp="1"/>
          </p:cNvSpPr>
          <p:nvPr>
            <p:ph type="subTitle" idx="1"/>
          </p:nvPr>
        </p:nvSpPr>
        <p:spPr>
          <a:xfrm>
            <a:off x="611560" y="2420888"/>
            <a:ext cx="8280920" cy="4104456"/>
          </a:xfrm>
        </p:spPr>
        <p:txBody>
          <a:bodyPr>
            <a:normAutofit/>
          </a:bodyPr>
          <a:lstStyle/>
          <a:p>
            <a:endParaRPr lang="ar-IQ" sz="2000" dirty="0"/>
          </a:p>
        </p:txBody>
      </p:sp>
      <p:pic>
        <p:nvPicPr>
          <p:cNvPr id="2051" name="Picture 3" descr="C:\Users\alfa\Desktop\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420888"/>
            <a:ext cx="8496944"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90751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343860749"/>
              </p:ext>
            </p:extLst>
          </p:nvPr>
        </p:nvGraphicFramePr>
        <p:xfrm>
          <a:off x="457200" y="274638"/>
          <a:ext cx="8229600" cy="6250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07462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141784513"/>
              </p:ext>
            </p:extLst>
          </p:nvPr>
        </p:nvGraphicFramePr>
        <p:xfrm>
          <a:off x="683568" y="116633"/>
          <a:ext cx="7772400"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0" y="1196752"/>
            <a:ext cx="8964488" cy="5544616"/>
          </a:xfrm>
          <a:solidFill>
            <a:schemeClr val="bg1"/>
          </a:solidFill>
        </p:spPr>
        <p:txBody>
          <a:bodyPr>
            <a:normAutofit fontScale="25000" lnSpcReduction="20000"/>
          </a:bodyPr>
          <a:lstStyle/>
          <a:p>
            <a:pPr algn="r">
              <a:lnSpc>
                <a:spcPct val="115000"/>
              </a:lnSpc>
              <a:spcAft>
                <a:spcPts val="1000"/>
              </a:spcAft>
            </a:pPr>
            <a:r>
              <a:rPr lang="ar-SA" sz="12800" b="1" dirty="0" smtClean="0">
                <a:solidFill>
                  <a:srgbClr val="FF0000"/>
                </a:solidFill>
                <a:ea typeface="Calibri"/>
                <a:cs typeface="Traditional Arabic"/>
              </a:rPr>
              <a:t>يجلس </a:t>
            </a:r>
            <a:r>
              <a:rPr lang="ar-SA" sz="12800" b="1" dirty="0">
                <a:solidFill>
                  <a:srgbClr val="FF0000"/>
                </a:solidFill>
                <a:ea typeface="Calibri"/>
                <a:cs typeface="Traditional Arabic"/>
              </a:rPr>
              <a:t>بمفرده ويرى كل زوايا المشكلة </a:t>
            </a:r>
            <a:r>
              <a:rPr lang="ar-SA" sz="12800" b="1" dirty="0" smtClean="0">
                <a:solidFill>
                  <a:srgbClr val="000000"/>
                </a:solidFill>
                <a:ea typeface="Calibri"/>
                <a:cs typeface="Traditional Arabic"/>
              </a:rPr>
              <a:t>.</a:t>
            </a:r>
            <a:r>
              <a:rPr lang="ar-SA" sz="8000" b="1" dirty="0" smtClean="0">
                <a:ea typeface="Calibri"/>
                <a:cs typeface="Arial"/>
              </a:rPr>
              <a:t> </a:t>
            </a:r>
            <a:r>
              <a:rPr lang="ar-SA" sz="12800" b="1" dirty="0" smtClean="0">
                <a:solidFill>
                  <a:srgbClr val="000000"/>
                </a:solidFill>
                <a:ea typeface="Calibri"/>
                <a:cs typeface="Traditional Arabic"/>
              </a:rPr>
              <a:t>-</a:t>
            </a:r>
            <a:r>
              <a:rPr lang="ar-SA" sz="12800" b="1" dirty="0" smtClean="0">
                <a:solidFill>
                  <a:srgbClr val="00B0F0"/>
                </a:solidFill>
                <a:ea typeface="Calibri"/>
                <a:cs typeface="Traditional Arabic"/>
              </a:rPr>
              <a:t>لايعرف </a:t>
            </a:r>
            <a:r>
              <a:rPr lang="ar-SA" sz="12800" b="1" dirty="0">
                <a:solidFill>
                  <a:srgbClr val="00B0F0"/>
                </a:solidFill>
                <a:ea typeface="Calibri"/>
                <a:cs typeface="Traditional Arabic"/>
              </a:rPr>
              <a:t>الاستفادة من خبرات الاخرين </a:t>
            </a:r>
            <a:endParaRPr lang="en-US" sz="8000" b="1" dirty="0">
              <a:solidFill>
                <a:srgbClr val="00B0F0"/>
              </a:solidFill>
              <a:ea typeface="Calibri"/>
              <a:cs typeface="Arial"/>
            </a:endParaRPr>
          </a:p>
          <a:p>
            <a:pPr algn="r">
              <a:lnSpc>
                <a:spcPct val="115000"/>
              </a:lnSpc>
              <a:spcAft>
                <a:spcPts val="1000"/>
              </a:spcAft>
            </a:pPr>
            <a:r>
              <a:rPr lang="ar-SA" sz="12800" b="1" dirty="0" smtClean="0">
                <a:solidFill>
                  <a:srgbClr val="000000"/>
                </a:solidFill>
                <a:ea typeface="Calibri"/>
                <a:cs typeface="Traditional Arabic"/>
              </a:rPr>
              <a:t>-لا </a:t>
            </a:r>
            <a:r>
              <a:rPr lang="ar-SA" sz="12800" b="1" dirty="0">
                <a:solidFill>
                  <a:srgbClr val="000000"/>
                </a:solidFill>
                <a:ea typeface="Calibri"/>
                <a:cs typeface="Traditional Arabic"/>
              </a:rPr>
              <a:t>يترك أي سلطه تنفيذيه تفلت من يده. </a:t>
            </a:r>
            <a:r>
              <a:rPr lang="ar-SA" sz="12800" b="1" dirty="0" smtClean="0">
                <a:solidFill>
                  <a:srgbClr val="000000"/>
                </a:solidFill>
                <a:ea typeface="Calibri"/>
                <a:cs typeface="Traditional Arabic"/>
              </a:rPr>
              <a:t>- </a:t>
            </a:r>
            <a:r>
              <a:rPr lang="ar-SA" sz="12800" b="1" dirty="0">
                <a:solidFill>
                  <a:srgbClr val="FF0000"/>
                </a:solidFill>
                <a:ea typeface="Calibri"/>
                <a:cs typeface="Traditional Arabic"/>
              </a:rPr>
              <a:t>يتقيد بالأمور الروتينية التفصيلية  </a:t>
            </a:r>
            <a:r>
              <a:rPr lang="ar-SA" sz="12800" b="1" dirty="0">
                <a:solidFill>
                  <a:srgbClr val="000000"/>
                </a:solidFill>
                <a:ea typeface="Calibri"/>
                <a:cs typeface="Traditional Arabic"/>
              </a:rPr>
              <a:t>والتي </a:t>
            </a:r>
            <a:r>
              <a:rPr lang="ar-SA" sz="12800" b="1" dirty="0" smtClean="0">
                <a:solidFill>
                  <a:srgbClr val="000000"/>
                </a:solidFill>
                <a:ea typeface="Calibri"/>
                <a:cs typeface="Traditional Arabic"/>
              </a:rPr>
              <a:t>لا يطيقها </a:t>
            </a:r>
            <a:r>
              <a:rPr lang="ar-SA" sz="12800" b="1" dirty="0">
                <a:solidFill>
                  <a:srgbClr val="000000"/>
                </a:solidFill>
                <a:ea typeface="Calibri"/>
                <a:cs typeface="Traditional Arabic"/>
              </a:rPr>
              <a:t>على نفسه. </a:t>
            </a:r>
            <a:r>
              <a:rPr lang="ar-SA" sz="8000" b="1" dirty="0" smtClean="0">
                <a:ea typeface="Calibri"/>
                <a:cs typeface="Arial"/>
              </a:rPr>
              <a:t>        </a:t>
            </a:r>
            <a:r>
              <a:rPr lang="ar-SA" sz="12800" b="1" dirty="0" smtClean="0">
                <a:solidFill>
                  <a:srgbClr val="000000"/>
                </a:solidFill>
                <a:ea typeface="Calibri"/>
                <a:cs typeface="Traditional Arabic"/>
              </a:rPr>
              <a:t>-</a:t>
            </a:r>
            <a:r>
              <a:rPr lang="ar-SA" sz="12800" b="1" dirty="0" smtClean="0">
                <a:solidFill>
                  <a:srgbClr val="002060"/>
                </a:solidFill>
                <a:ea typeface="Calibri"/>
                <a:cs typeface="Traditional Arabic"/>
              </a:rPr>
              <a:t>لا </a:t>
            </a:r>
            <a:r>
              <a:rPr lang="ar-SA" sz="12800" b="1" dirty="0">
                <a:solidFill>
                  <a:srgbClr val="002060"/>
                </a:solidFill>
                <a:ea typeface="Calibri"/>
                <a:cs typeface="Traditional Arabic"/>
              </a:rPr>
              <a:t>يعترف انه أوتوقراطي</a:t>
            </a:r>
            <a:r>
              <a:rPr lang="ar-SA" sz="12800" b="1" dirty="0">
                <a:solidFill>
                  <a:srgbClr val="000000"/>
                </a:solidFill>
                <a:ea typeface="Calibri"/>
                <a:cs typeface="Traditional Arabic"/>
              </a:rPr>
              <a:t>.</a:t>
            </a:r>
            <a:endParaRPr lang="en-US" sz="8000" b="1" dirty="0">
              <a:ea typeface="Calibri"/>
              <a:cs typeface="Arial"/>
            </a:endParaRPr>
          </a:p>
          <a:p>
            <a:pPr algn="r">
              <a:lnSpc>
                <a:spcPct val="115000"/>
              </a:lnSpc>
              <a:spcAft>
                <a:spcPts val="1000"/>
              </a:spcAft>
            </a:pPr>
            <a:r>
              <a:rPr lang="ar-SA" sz="12800" b="1" dirty="0" smtClean="0">
                <a:solidFill>
                  <a:srgbClr val="000000"/>
                </a:solidFill>
                <a:ea typeface="Calibri"/>
                <a:cs typeface="Traditional Arabic"/>
              </a:rPr>
              <a:t>-</a:t>
            </a:r>
            <a:r>
              <a:rPr lang="ar-SA" sz="12800" b="1" dirty="0">
                <a:solidFill>
                  <a:srgbClr val="002060"/>
                </a:solidFill>
                <a:ea typeface="Calibri"/>
                <a:cs typeface="Traditional Arabic"/>
              </a:rPr>
              <a:t>يضحي بكل شيء المدرسين </a:t>
            </a:r>
            <a:r>
              <a:rPr lang="ar-SA" sz="12800" b="1" dirty="0">
                <a:solidFill>
                  <a:srgbClr val="000000"/>
                </a:solidFill>
                <a:ea typeface="Calibri"/>
                <a:cs typeface="Traditional Arabic"/>
              </a:rPr>
              <a:t>التلاميذ والتقدم في سبيل تسهيل النظام الجاري .</a:t>
            </a:r>
            <a:endParaRPr lang="en-US" sz="8000" b="1" dirty="0">
              <a:ea typeface="Calibri"/>
              <a:cs typeface="Arial"/>
            </a:endParaRPr>
          </a:p>
          <a:p>
            <a:pPr algn="r">
              <a:lnSpc>
                <a:spcPct val="115000"/>
              </a:lnSpc>
              <a:spcAft>
                <a:spcPts val="1000"/>
              </a:spcAft>
            </a:pPr>
            <a:r>
              <a:rPr lang="ar-SA" sz="12800" b="1" dirty="0" smtClean="0">
                <a:solidFill>
                  <a:srgbClr val="000000"/>
                </a:solidFill>
                <a:ea typeface="Calibri"/>
                <a:cs typeface="Traditional Arabic"/>
              </a:rPr>
              <a:t>-</a:t>
            </a:r>
            <a:r>
              <a:rPr lang="ar-SA" sz="12800" b="1" dirty="0">
                <a:solidFill>
                  <a:srgbClr val="FF0000"/>
                </a:solidFill>
                <a:ea typeface="Calibri"/>
                <a:cs typeface="Traditional Arabic"/>
              </a:rPr>
              <a:t>لا يعطي الكثير من </a:t>
            </a:r>
            <a:r>
              <a:rPr lang="ar-SA" sz="12800" b="1" dirty="0" smtClean="0">
                <a:solidFill>
                  <a:srgbClr val="FF0000"/>
                </a:solidFill>
                <a:ea typeface="Calibri"/>
                <a:cs typeface="Traditional Arabic"/>
              </a:rPr>
              <a:t>الحرية  للأخرين </a:t>
            </a:r>
            <a:r>
              <a:rPr lang="ar-SA" sz="12800" b="1" dirty="0">
                <a:solidFill>
                  <a:srgbClr val="000000"/>
                </a:solidFill>
                <a:ea typeface="Calibri"/>
                <a:cs typeface="Traditional Arabic"/>
              </a:rPr>
              <a:t>في العمل ويتدخل في عملهم عن قرب </a:t>
            </a:r>
            <a:endParaRPr lang="en-US" sz="8000" b="1" dirty="0">
              <a:ea typeface="Calibri"/>
              <a:cs typeface="Arial"/>
            </a:endParaRPr>
          </a:p>
          <a:p>
            <a:pPr algn="r">
              <a:lnSpc>
                <a:spcPct val="115000"/>
              </a:lnSpc>
              <a:spcAft>
                <a:spcPts val="1000"/>
              </a:spcAft>
            </a:pPr>
            <a:r>
              <a:rPr lang="ar-SA" sz="12800" b="1" dirty="0" smtClean="0">
                <a:solidFill>
                  <a:srgbClr val="000000"/>
                </a:solidFill>
                <a:ea typeface="Calibri"/>
                <a:cs typeface="Traditional Arabic"/>
              </a:rPr>
              <a:t>-</a:t>
            </a:r>
            <a:r>
              <a:rPr lang="ar-SA" sz="12800" b="1" dirty="0">
                <a:solidFill>
                  <a:srgbClr val="000000"/>
                </a:solidFill>
                <a:ea typeface="Calibri"/>
                <a:cs typeface="Traditional Arabic"/>
              </a:rPr>
              <a:t>يعطي للآخرين فرصا قياديه شكليه  يشكل لجانا ويقرر عملها وواجباتها ويقوم ببعض أعمالها  </a:t>
            </a:r>
            <a:r>
              <a:rPr lang="ar-SA" sz="12800" b="1" dirty="0" smtClean="0">
                <a:solidFill>
                  <a:srgbClr val="000000"/>
                </a:solidFill>
                <a:ea typeface="Calibri"/>
                <a:cs typeface="Traditional Arabic"/>
              </a:rPr>
              <a:t>              -</a:t>
            </a:r>
            <a:r>
              <a:rPr lang="ar-SA" sz="12800" b="1" dirty="0" smtClean="0">
                <a:solidFill>
                  <a:srgbClr val="FF0000"/>
                </a:solidFill>
                <a:ea typeface="Calibri"/>
                <a:cs typeface="Traditional Arabic"/>
              </a:rPr>
              <a:t>غير </a:t>
            </a:r>
            <a:r>
              <a:rPr lang="ar-SA" sz="12800" b="1" dirty="0">
                <a:solidFill>
                  <a:srgbClr val="FF0000"/>
                </a:solidFill>
                <a:ea typeface="Calibri"/>
                <a:cs typeface="Traditional Arabic"/>
              </a:rPr>
              <a:t>ودي في أسلوبه وتعامله</a:t>
            </a:r>
            <a:r>
              <a:rPr lang="ar-SA" sz="12800" b="1" dirty="0">
                <a:solidFill>
                  <a:srgbClr val="000000"/>
                </a:solidFill>
                <a:ea typeface="Calibri"/>
                <a:cs typeface="Traditional Arabic"/>
              </a:rPr>
              <a:t>.</a:t>
            </a:r>
            <a:endParaRPr lang="en-US" sz="8000" b="1" dirty="0">
              <a:ea typeface="Calibri"/>
              <a:cs typeface="Arial"/>
            </a:endParaRPr>
          </a:p>
          <a:p>
            <a:pPr algn="r">
              <a:lnSpc>
                <a:spcPct val="115000"/>
              </a:lnSpc>
              <a:spcAft>
                <a:spcPts val="1000"/>
              </a:spcAft>
            </a:pPr>
            <a:r>
              <a:rPr lang="ar-SA" sz="12800" b="1" dirty="0" smtClean="0">
                <a:solidFill>
                  <a:srgbClr val="000000"/>
                </a:solidFill>
                <a:ea typeface="Calibri"/>
                <a:cs typeface="Traditional Arabic"/>
              </a:rPr>
              <a:t>-لا </a:t>
            </a:r>
            <a:r>
              <a:rPr lang="ar-SA" sz="12800" b="1" dirty="0">
                <a:solidFill>
                  <a:srgbClr val="000000"/>
                </a:solidFill>
                <a:ea typeface="Calibri"/>
                <a:cs typeface="Traditional Arabic"/>
              </a:rPr>
              <a:t>يوثق أوامره ولا يصدرها مطبوعة ولا يوزعها على المرؤوسين.</a:t>
            </a:r>
            <a:endParaRPr lang="en-US" sz="8000" b="1" dirty="0">
              <a:ea typeface="Calibri"/>
              <a:cs typeface="Arial"/>
            </a:endParaRPr>
          </a:p>
          <a:p>
            <a:pPr marL="457200" algn="r">
              <a:lnSpc>
                <a:spcPct val="115000"/>
              </a:lnSpc>
              <a:spcAft>
                <a:spcPts val="1000"/>
              </a:spcAft>
            </a:pPr>
            <a:r>
              <a:rPr lang="ar-SA" dirty="0">
                <a:solidFill>
                  <a:srgbClr val="000000"/>
                </a:solidFill>
                <a:ea typeface="Calibri"/>
                <a:cs typeface="Traditional Arabic"/>
              </a:rPr>
              <a:t>	</a:t>
            </a:r>
            <a:endParaRPr lang="en-US" sz="2000" dirty="0">
              <a:ea typeface="Calibri"/>
              <a:cs typeface="Arial"/>
            </a:endParaRPr>
          </a:p>
        </p:txBody>
      </p:sp>
    </p:spTree>
    <p:extLst>
      <p:ext uri="{BB962C8B-B14F-4D97-AF65-F5344CB8AC3E}">
        <p14:creationId xmlns:p14="http://schemas.microsoft.com/office/powerpoint/2010/main" val="336404825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67058144"/>
              </p:ext>
            </p:extLst>
          </p:nvPr>
        </p:nvGraphicFramePr>
        <p:xfrm>
          <a:off x="685800" y="692697"/>
          <a:ext cx="7772400" cy="1152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07504" y="1988840"/>
            <a:ext cx="8928992" cy="4824536"/>
          </a:xfrm>
          <a:solidFill>
            <a:srgbClr val="FFFF00"/>
          </a:solidFill>
        </p:spPr>
        <p:style>
          <a:lnRef idx="1">
            <a:schemeClr val="dk1"/>
          </a:lnRef>
          <a:fillRef idx="3">
            <a:schemeClr val="dk1"/>
          </a:fillRef>
          <a:effectRef idx="2">
            <a:schemeClr val="dk1"/>
          </a:effectRef>
          <a:fontRef idx="minor">
            <a:schemeClr val="lt1"/>
          </a:fontRef>
        </p:style>
        <p:txBody>
          <a:bodyPr>
            <a:noAutofit/>
          </a:bodyPr>
          <a:lstStyle/>
          <a:p>
            <a:pPr algn="r"/>
            <a:r>
              <a:rPr lang="ar-IQ" sz="3600" b="1" dirty="0">
                <a:solidFill>
                  <a:schemeClr val="tx1"/>
                </a:solidFill>
              </a:rPr>
              <a:t>في هذا النمط من الإدارة يتخلى </a:t>
            </a:r>
            <a:r>
              <a:rPr lang="ar-IQ" sz="3600" b="1" dirty="0" smtClean="0">
                <a:solidFill>
                  <a:schemeClr val="tx1"/>
                </a:solidFill>
              </a:rPr>
              <a:t>المدير </a:t>
            </a:r>
            <a:r>
              <a:rPr lang="ar-IQ" sz="3600" b="1" dirty="0">
                <a:solidFill>
                  <a:schemeClr val="tx1"/>
                </a:solidFill>
              </a:rPr>
              <a:t>عن مسؤولياته لأعضاء النظام التربوي ، ويترك الحبل على الغارب لكل فرد يتصرف حسب ما تمليه عليه أهواؤه وهكذا تختفي المسؤولية وتضطرب الأمور </a:t>
            </a:r>
            <a:r>
              <a:rPr lang="ar-IQ" sz="3600" b="1" dirty="0" smtClean="0">
                <a:solidFill>
                  <a:schemeClr val="tx1"/>
                </a:solidFill>
              </a:rPr>
              <a:t>،</a:t>
            </a:r>
            <a:endParaRPr lang="ar-SA" sz="3600" b="1" dirty="0" smtClean="0">
              <a:solidFill>
                <a:schemeClr val="tx1"/>
              </a:solidFill>
            </a:endParaRPr>
          </a:p>
          <a:p>
            <a:pPr algn="r"/>
            <a:r>
              <a:rPr lang="ar-IQ" sz="3600" b="1" dirty="0" smtClean="0">
                <a:solidFill>
                  <a:schemeClr val="tx1"/>
                </a:solidFill>
              </a:rPr>
              <a:t> </a:t>
            </a:r>
            <a:r>
              <a:rPr lang="ar-IQ" sz="3600" b="1" dirty="0">
                <a:solidFill>
                  <a:schemeClr val="tx1"/>
                </a:solidFill>
              </a:rPr>
              <a:t>وهذا النمط قد يكون قليلا أو نادرا ولكنه </a:t>
            </a:r>
            <a:r>
              <a:rPr lang="ar-IQ" sz="3600" b="1" dirty="0" smtClean="0">
                <a:solidFill>
                  <a:schemeClr val="tx1"/>
                </a:solidFill>
              </a:rPr>
              <a:t>يبرز</a:t>
            </a:r>
            <a:endParaRPr lang="ar-SA" sz="3600" b="1" dirty="0" smtClean="0">
              <a:solidFill>
                <a:schemeClr val="tx1"/>
              </a:solidFill>
            </a:endParaRPr>
          </a:p>
          <a:p>
            <a:pPr algn="r"/>
            <a:r>
              <a:rPr lang="ar-IQ" sz="3600" b="1" dirty="0" smtClean="0">
                <a:solidFill>
                  <a:schemeClr val="tx1"/>
                </a:solidFill>
              </a:rPr>
              <a:t> </a:t>
            </a:r>
            <a:r>
              <a:rPr lang="ar-IQ" sz="3600" b="1" dirty="0">
                <a:solidFill>
                  <a:schemeClr val="tx1"/>
                </a:solidFill>
              </a:rPr>
              <a:t>عندما يتولى القيادة من ليس أهلا لها أو </a:t>
            </a:r>
            <a:r>
              <a:rPr lang="ar-IQ" sz="3600" b="1" dirty="0" smtClean="0">
                <a:solidFill>
                  <a:schemeClr val="tx1"/>
                </a:solidFill>
              </a:rPr>
              <a:t>من</a:t>
            </a:r>
            <a:endParaRPr lang="ar-SA" sz="3600" b="1" dirty="0" smtClean="0">
              <a:solidFill>
                <a:schemeClr val="tx1"/>
              </a:solidFill>
            </a:endParaRPr>
          </a:p>
          <a:p>
            <a:pPr algn="r"/>
            <a:r>
              <a:rPr lang="ar-IQ" sz="3600" b="1" dirty="0" smtClean="0">
                <a:solidFill>
                  <a:schemeClr val="tx1"/>
                </a:solidFill>
              </a:rPr>
              <a:t> </a:t>
            </a:r>
            <a:r>
              <a:rPr lang="ar-IQ" sz="3600" b="1" dirty="0">
                <a:solidFill>
                  <a:schemeClr val="tx1"/>
                </a:solidFill>
              </a:rPr>
              <a:t>تكون لديه مشاغل أخرى تصرفه </a:t>
            </a:r>
            <a:endParaRPr lang="ar-SA" sz="3600" b="1" dirty="0" smtClean="0">
              <a:solidFill>
                <a:schemeClr val="tx1"/>
              </a:solidFill>
            </a:endParaRPr>
          </a:p>
          <a:p>
            <a:pPr algn="r"/>
            <a:r>
              <a:rPr lang="ar-IQ" sz="3600" b="1" dirty="0" smtClean="0">
                <a:solidFill>
                  <a:schemeClr val="tx1"/>
                </a:solidFill>
              </a:rPr>
              <a:t>عن </a:t>
            </a:r>
            <a:r>
              <a:rPr lang="ar-IQ" sz="3600" b="1" dirty="0">
                <a:solidFill>
                  <a:schemeClr val="tx1"/>
                </a:solidFill>
              </a:rPr>
              <a:t>النهوض بمهامها </a:t>
            </a:r>
            <a:r>
              <a:rPr lang="ar-IQ" sz="3600" b="1" dirty="0" smtClean="0">
                <a:solidFill>
                  <a:schemeClr val="tx1"/>
                </a:solidFill>
              </a:rPr>
              <a:t>.</a:t>
            </a:r>
          </a:p>
        </p:txBody>
      </p:sp>
      <p:pic>
        <p:nvPicPr>
          <p:cNvPr id="5" name="Picture 2" descr="D:\CLIPART\PEOPLE\CARTMENP\CMENO022.WM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3" y="3933056"/>
            <a:ext cx="3024335" cy="2664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23134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188641"/>
            <a:ext cx="8496944" cy="1008111"/>
          </a:xfrm>
        </p:spPr>
        <p:txBody>
          <a:bodyPr/>
          <a:lstStyle/>
          <a:p>
            <a:pPr lvl="0"/>
            <a:r>
              <a:rPr lang="ar-IQ" dirty="0">
                <a:ea typeface="Calibri"/>
                <a:cs typeface="Arial"/>
              </a:rPr>
              <a:t>2-  الادارة </a:t>
            </a:r>
            <a:r>
              <a:rPr lang="ar-IQ" dirty="0" err="1">
                <a:ea typeface="Calibri"/>
                <a:cs typeface="Arial"/>
              </a:rPr>
              <a:t>التراسلية</a:t>
            </a:r>
            <a:r>
              <a:rPr lang="ar-IQ" dirty="0">
                <a:ea typeface="Calibri"/>
                <a:cs typeface="Arial"/>
              </a:rPr>
              <a:t> او السائبة</a:t>
            </a:r>
            <a:endParaRPr lang="ar-SA" dirty="0"/>
          </a:p>
        </p:txBody>
      </p:sp>
      <p:sp>
        <p:nvSpPr>
          <p:cNvPr id="3" name="عنوان فرعي 2"/>
          <p:cNvSpPr>
            <a:spLocks noGrp="1"/>
          </p:cNvSpPr>
          <p:nvPr>
            <p:ph type="subTitle" idx="1"/>
          </p:nvPr>
        </p:nvSpPr>
        <p:spPr>
          <a:xfrm>
            <a:off x="0" y="1124744"/>
            <a:ext cx="9144000" cy="5544616"/>
          </a:xfrm>
          <a:solidFill>
            <a:srgbClr val="FFFF00"/>
          </a:solidFill>
        </p:spPr>
        <p:txBody>
          <a:bodyPr>
            <a:normAutofit fontScale="62500" lnSpcReduction="20000"/>
          </a:bodyPr>
          <a:lstStyle/>
          <a:p>
            <a:pPr lvl="0">
              <a:defRPr/>
            </a:pPr>
            <a:r>
              <a:rPr lang="ar-SA" sz="5100" b="1" dirty="0">
                <a:solidFill>
                  <a:srgbClr val="FF0000"/>
                </a:solidFill>
              </a:rPr>
              <a:t>المقومات الإدارية للنمط </a:t>
            </a:r>
            <a:r>
              <a:rPr lang="ar-SA" sz="5100" b="1" dirty="0" err="1" smtClean="0">
                <a:solidFill>
                  <a:srgbClr val="FF0000"/>
                </a:solidFill>
              </a:rPr>
              <a:t>التراسلي</a:t>
            </a:r>
            <a:endParaRPr lang="ar-SA" b="1" dirty="0" smtClean="0">
              <a:solidFill>
                <a:srgbClr val="FF0000"/>
              </a:solidFill>
            </a:endParaRPr>
          </a:p>
          <a:p>
            <a:pPr lvl="0" algn="r"/>
            <a:r>
              <a:rPr lang="ar-SA" sz="2400" b="1" dirty="0" smtClean="0">
                <a:solidFill>
                  <a:prstClr val="black"/>
                </a:solidFill>
              </a:rPr>
              <a:t>1</a:t>
            </a:r>
            <a:r>
              <a:rPr lang="ar-IQ" sz="4600" b="1" dirty="0" smtClean="0">
                <a:solidFill>
                  <a:prstClr val="black"/>
                </a:solidFill>
              </a:rPr>
              <a:t>-منح </a:t>
            </a:r>
            <a:r>
              <a:rPr lang="ar-IQ" sz="4600" b="1" dirty="0">
                <a:solidFill>
                  <a:prstClr val="black"/>
                </a:solidFill>
              </a:rPr>
              <a:t>حرية التصرف للجميع ( معلمين و تلاميذ ) لكي يفعل كل فرد ما يشاء</a:t>
            </a:r>
          </a:p>
          <a:p>
            <a:pPr lvl="0" algn="r"/>
            <a:r>
              <a:rPr lang="ar-IQ" sz="4600" b="1" dirty="0">
                <a:solidFill>
                  <a:prstClr val="black"/>
                </a:solidFill>
              </a:rPr>
              <a:t>2- عدم تدخل المدير في أداء العاملين بالتوجيه أو بالأمر أو النهي </a:t>
            </a:r>
          </a:p>
          <a:p>
            <a:pPr lvl="0" algn="r"/>
            <a:r>
              <a:rPr lang="ar-IQ" sz="4600" b="1" dirty="0">
                <a:solidFill>
                  <a:prstClr val="black"/>
                </a:solidFill>
              </a:rPr>
              <a:t>3- العمل على إرضاء جميع العاملين .</a:t>
            </a:r>
          </a:p>
          <a:p>
            <a:pPr lvl="0" algn="r"/>
            <a:r>
              <a:rPr lang="ar-IQ" sz="4600" b="1" dirty="0">
                <a:solidFill>
                  <a:prstClr val="black"/>
                </a:solidFill>
              </a:rPr>
              <a:t>4- عدم الاهتمام بتنفيذ جميع  وظائف الإدارة بشكل جيد </a:t>
            </a:r>
          </a:p>
          <a:p>
            <a:pPr lvl="0" algn="r"/>
            <a:r>
              <a:rPr lang="ar-IQ" sz="4600" b="1" dirty="0">
                <a:solidFill>
                  <a:prstClr val="black"/>
                </a:solidFill>
              </a:rPr>
              <a:t>6- عدم الاهتمام بعقد الاجتماعات المدرسية و عدم فعاليتها .</a:t>
            </a:r>
          </a:p>
          <a:p>
            <a:pPr lvl="0" algn="r"/>
            <a:r>
              <a:rPr lang="ar-IQ" sz="4600" b="1" dirty="0">
                <a:solidFill>
                  <a:prstClr val="black"/>
                </a:solidFill>
              </a:rPr>
              <a:t>7- التسيب الشديد داخل المدرسة.</a:t>
            </a:r>
          </a:p>
          <a:p>
            <a:pPr lvl="0" algn="r"/>
            <a:r>
              <a:rPr lang="ar-IQ" sz="4600" b="1" dirty="0">
                <a:solidFill>
                  <a:prstClr val="black"/>
                </a:solidFill>
              </a:rPr>
              <a:t>8- تجنب إعطاء وجهة نظره في </a:t>
            </a:r>
            <a:r>
              <a:rPr lang="ar-IQ" sz="4600" b="1" dirty="0" smtClean="0">
                <a:solidFill>
                  <a:prstClr val="black"/>
                </a:solidFill>
              </a:rPr>
              <a:t>العديد</a:t>
            </a:r>
            <a:r>
              <a:rPr lang="ar-SA" sz="4600" b="1" dirty="0" smtClean="0">
                <a:solidFill>
                  <a:prstClr val="black"/>
                </a:solidFill>
              </a:rPr>
              <a:t> </a:t>
            </a:r>
            <a:r>
              <a:rPr lang="ar-IQ" sz="4600" b="1" dirty="0" smtClean="0">
                <a:solidFill>
                  <a:prstClr val="black"/>
                </a:solidFill>
              </a:rPr>
              <a:t>من </a:t>
            </a:r>
            <a:r>
              <a:rPr lang="ar-IQ" sz="4600" b="1" dirty="0">
                <a:solidFill>
                  <a:prstClr val="black"/>
                </a:solidFill>
              </a:rPr>
              <a:t>الأمور التعليمية و </a:t>
            </a:r>
            <a:r>
              <a:rPr lang="ar-IQ" sz="4600" b="1" dirty="0" smtClean="0">
                <a:solidFill>
                  <a:prstClr val="black"/>
                </a:solidFill>
              </a:rPr>
              <a:t>التربوية</a:t>
            </a:r>
            <a:endParaRPr lang="ar-SA" sz="4600" b="1" dirty="0" smtClean="0">
              <a:solidFill>
                <a:prstClr val="black"/>
              </a:solidFill>
            </a:endParaRPr>
          </a:p>
          <a:p>
            <a:pPr lvl="0" algn="r"/>
            <a:r>
              <a:rPr lang="ar-SA" sz="4600" b="1" dirty="0" smtClean="0">
                <a:solidFill>
                  <a:prstClr val="black"/>
                </a:solidFill>
              </a:rPr>
              <a:t>9- </a:t>
            </a:r>
            <a:r>
              <a:rPr lang="ar-IQ" sz="4600" b="1" dirty="0" smtClean="0">
                <a:solidFill>
                  <a:prstClr val="black"/>
                </a:solidFill>
              </a:rPr>
              <a:t> </a:t>
            </a:r>
            <a:r>
              <a:rPr lang="ar-SA" sz="5700" b="1" dirty="0">
                <a:solidFill>
                  <a:srgbClr val="000000"/>
                </a:solidFill>
                <a:ea typeface="Calibri"/>
                <a:cs typeface="Traditional Arabic"/>
              </a:rPr>
              <a:t>من أسوأ الأنماط من حيث ناتج العمل</a:t>
            </a:r>
            <a:r>
              <a:rPr lang="ar-SA" sz="5700" b="1" dirty="0" smtClean="0">
                <a:solidFill>
                  <a:srgbClr val="000000"/>
                </a:solidFill>
                <a:ea typeface="Calibri"/>
                <a:cs typeface="Traditional Arabic"/>
              </a:rPr>
              <a:t>. فتحقيق </a:t>
            </a:r>
            <a:r>
              <a:rPr lang="ar-SA" sz="5700" b="1" dirty="0">
                <a:solidFill>
                  <a:srgbClr val="000000"/>
                </a:solidFill>
                <a:ea typeface="Calibri"/>
                <a:cs typeface="Traditional Arabic"/>
              </a:rPr>
              <a:t>أهداف المدرسة مسألة متروكة للحظ فقط</a:t>
            </a:r>
            <a:r>
              <a:rPr lang="en-US" sz="5700" b="1" dirty="0">
                <a:solidFill>
                  <a:srgbClr val="000000"/>
                </a:solidFill>
                <a:latin typeface="Traditional Arabic"/>
                <a:ea typeface="Calibri"/>
              </a:rPr>
              <a:t> </a:t>
            </a:r>
            <a:r>
              <a:rPr lang="en-US" sz="5100" dirty="0">
                <a:solidFill>
                  <a:srgbClr val="000000"/>
                </a:solidFill>
                <a:latin typeface="Traditional Arabic"/>
                <a:ea typeface="Calibri"/>
              </a:rPr>
              <a:t>.</a:t>
            </a:r>
            <a:r>
              <a:rPr lang="en-US" sz="3600" dirty="0">
                <a:solidFill>
                  <a:srgbClr val="000000"/>
                </a:solidFill>
                <a:latin typeface="Traditional Arabic"/>
                <a:ea typeface="Calibri"/>
              </a:rPr>
              <a:t/>
            </a:r>
            <a:br>
              <a:rPr lang="en-US" sz="3600" dirty="0">
                <a:solidFill>
                  <a:srgbClr val="000000"/>
                </a:solidFill>
                <a:latin typeface="Traditional Arabic"/>
                <a:ea typeface="Calibri"/>
              </a:rPr>
            </a:br>
            <a:endParaRPr lang="ar-IQ" sz="3500" b="1" dirty="0">
              <a:solidFill>
                <a:prstClr val="black"/>
              </a:solidFill>
            </a:endParaRPr>
          </a:p>
          <a:p>
            <a:pPr algn="r"/>
            <a:endParaRPr lang="ar-SA" dirty="0"/>
          </a:p>
        </p:txBody>
      </p:sp>
    </p:spTree>
    <p:extLst>
      <p:ext uri="{BB962C8B-B14F-4D97-AF65-F5344CB8AC3E}">
        <p14:creationId xmlns:p14="http://schemas.microsoft.com/office/powerpoint/2010/main" val="19295168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732876425"/>
              </p:ext>
            </p:extLst>
          </p:nvPr>
        </p:nvGraphicFramePr>
        <p:xfrm>
          <a:off x="685800" y="260648"/>
          <a:ext cx="7772400"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79512" y="1412776"/>
            <a:ext cx="8856984" cy="5184576"/>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p:spPr>
        <p:txBody>
          <a:bodyPr/>
          <a:lstStyle/>
          <a:p>
            <a:pPr lvl="0" algn="r"/>
            <a:r>
              <a:rPr lang="ar-SA" sz="3600" b="1" dirty="0">
                <a:solidFill>
                  <a:prstClr val="black"/>
                </a:solidFill>
              </a:rPr>
              <a:t>1- ضعف الشخصية .</a:t>
            </a:r>
            <a:endParaRPr lang="en-US" sz="3600" dirty="0">
              <a:solidFill>
                <a:prstClr val="black"/>
              </a:solidFill>
              <a:cs typeface="Arial" pitchFamily="34" charset="0"/>
            </a:endParaRPr>
          </a:p>
          <a:p>
            <a:pPr lvl="0" algn="r"/>
            <a:r>
              <a:rPr lang="ar-SA" sz="3600" b="1" dirty="0">
                <a:solidFill>
                  <a:prstClr val="black"/>
                </a:solidFill>
              </a:rPr>
              <a:t>2- التذبذب الدائم في اتخاذ القرارات.</a:t>
            </a:r>
            <a:endParaRPr lang="en-US" sz="3600" dirty="0">
              <a:solidFill>
                <a:prstClr val="black"/>
              </a:solidFill>
              <a:cs typeface="Arial" pitchFamily="34" charset="0"/>
            </a:endParaRPr>
          </a:p>
          <a:p>
            <a:pPr lvl="0" algn="r"/>
            <a:r>
              <a:rPr lang="ar-SA" sz="3600" b="1" dirty="0">
                <a:solidFill>
                  <a:prstClr val="black"/>
                </a:solidFill>
              </a:rPr>
              <a:t>3- عدم الاهتمام بالمواظبة على الحضور للعمل .</a:t>
            </a:r>
            <a:endParaRPr lang="en-US" sz="3600" dirty="0">
              <a:solidFill>
                <a:prstClr val="black"/>
              </a:solidFill>
              <a:cs typeface="Arial" pitchFamily="34" charset="0"/>
            </a:endParaRPr>
          </a:p>
          <a:p>
            <a:pPr lvl="0" algn="r"/>
            <a:r>
              <a:rPr lang="ar-SA" sz="3600" b="1" dirty="0">
                <a:solidFill>
                  <a:prstClr val="black"/>
                </a:solidFill>
              </a:rPr>
              <a:t>4- عدم القدرة على اتخاذ القرار و تطبيق اللوائح و القوانين .</a:t>
            </a:r>
          </a:p>
          <a:p>
            <a:pPr lvl="0" algn="r"/>
            <a:r>
              <a:rPr lang="ar-SA" sz="3600" b="1" dirty="0">
                <a:solidFill>
                  <a:prstClr val="black"/>
                </a:solidFill>
              </a:rPr>
              <a:t>5- قلة التوجيه للعاملين و التهرب من محاولة إبداء الآراء و الملاحظات .</a:t>
            </a:r>
          </a:p>
          <a:p>
            <a:pPr lvl="0" algn="r"/>
            <a:r>
              <a:rPr lang="ar-SA" sz="3600" b="1" dirty="0">
                <a:solidFill>
                  <a:prstClr val="black"/>
                </a:solidFill>
              </a:rPr>
              <a:t>6- عدم الاهتمام بحل المشكلات الشخصية للعاملين .</a:t>
            </a:r>
            <a:endParaRPr lang="en-US" sz="3600" dirty="0">
              <a:solidFill>
                <a:prstClr val="black"/>
              </a:solidFill>
              <a:cs typeface="Arial" pitchFamily="34" charset="0"/>
            </a:endParaRPr>
          </a:p>
          <a:p>
            <a:pPr algn="r"/>
            <a:endParaRPr lang="ar-SA" dirty="0"/>
          </a:p>
        </p:txBody>
      </p:sp>
    </p:spTree>
    <p:extLst>
      <p:ext uri="{BB962C8B-B14F-4D97-AF65-F5344CB8AC3E}">
        <p14:creationId xmlns:p14="http://schemas.microsoft.com/office/powerpoint/2010/main" val="18285403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332656"/>
            <a:ext cx="8784976" cy="6336704"/>
          </a:xfrm>
          <a:solidFill>
            <a:schemeClr val="bg1"/>
          </a:solidFill>
        </p:spPr>
        <p:style>
          <a:lnRef idx="1">
            <a:schemeClr val="accent3"/>
          </a:lnRef>
          <a:fillRef idx="2">
            <a:schemeClr val="accent3"/>
          </a:fillRef>
          <a:effectRef idx="1">
            <a:schemeClr val="accent3"/>
          </a:effectRef>
          <a:fontRef idx="minor">
            <a:schemeClr val="dk1"/>
          </a:fontRef>
        </p:style>
        <p:txBody>
          <a:bodyPr>
            <a:noAutofit/>
          </a:bodyPr>
          <a:lstStyle/>
          <a:p>
            <a:pPr algn="r">
              <a:lnSpc>
                <a:spcPct val="115000"/>
              </a:lnSpc>
              <a:spcAft>
                <a:spcPts val="1000"/>
              </a:spcAft>
            </a:pPr>
            <a:r>
              <a:rPr lang="ar-SA" sz="4000" b="1" dirty="0" smtClean="0">
                <a:solidFill>
                  <a:schemeClr val="tx1"/>
                </a:solidFill>
              </a:rPr>
              <a:t>3-</a:t>
            </a:r>
            <a:r>
              <a:rPr lang="ar-IQ" sz="4000" b="1" dirty="0" smtClean="0">
                <a:solidFill>
                  <a:schemeClr val="tx1"/>
                </a:solidFill>
              </a:rPr>
              <a:t>  </a:t>
            </a:r>
            <a:r>
              <a:rPr lang="ar-IQ" sz="4000" b="1" dirty="0">
                <a:solidFill>
                  <a:schemeClr val="tx1"/>
                </a:solidFill>
              </a:rPr>
              <a:t>الادارة الديمقراطية </a:t>
            </a:r>
            <a:r>
              <a:rPr lang="ar-IQ" sz="2800" b="1" dirty="0" smtClean="0">
                <a:solidFill>
                  <a:srgbClr val="FF0000"/>
                </a:solidFill>
              </a:rPr>
              <a:t/>
            </a:r>
            <a:br>
              <a:rPr lang="ar-IQ" sz="2800" b="1" dirty="0" smtClean="0">
                <a:solidFill>
                  <a:srgbClr val="FF0000"/>
                </a:solidFill>
              </a:rPr>
            </a:br>
            <a:r>
              <a:rPr lang="ar-IQ" sz="3600" b="1" dirty="0">
                <a:solidFill>
                  <a:srgbClr val="FF0000"/>
                </a:solidFill>
              </a:rPr>
              <a:t>هذا النمط من الادارة يستمد المدير سلطته من </a:t>
            </a:r>
            <a:r>
              <a:rPr lang="ar-IQ" sz="3600" b="1" dirty="0">
                <a:solidFill>
                  <a:schemeClr val="tx1"/>
                </a:solidFill>
              </a:rPr>
              <a:t>اعضاء التنظيم </a:t>
            </a:r>
            <a:r>
              <a:rPr lang="ar-IQ" sz="3600" b="1" dirty="0" smtClean="0">
                <a:solidFill>
                  <a:schemeClr val="tx1"/>
                </a:solidFill>
              </a:rPr>
              <a:t>الاداري </a:t>
            </a:r>
            <a:r>
              <a:rPr lang="ar-IQ" sz="3600" b="1" dirty="0">
                <a:solidFill>
                  <a:srgbClr val="FF0000"/>
                </a:solidFill>
              </a:rPr>
              <a:t>لأنه يؤمن بالعلاقات الانسانية وجماعية القيادة ، ويحترم </a:t>
            </a:r>
            <a:r>
              <a:rPr lang="ar-IQ" sz="3600" b="1" dirty="0" smtClean="0">
                <a:solidFill>
                  <a:srgbClr val="FF0000"/>
                </a:solidFill>
              </a:rPr>
              <a:t>الافراد </a:t>
            </a:r>
            <a:r>
              <a:rPr lang="ar-IQ" sz="3600" b="1" dirty="0">
                <a:solidFill>
                  <a:srgbClr val="FF0000"/>
                </a:solidFill>
              </a:rPr>
              <a:t>ويقدر مواهبهم ويشاركهم في المسؤولية وفي صنع القرار </a:t>
            </a:r>
            <a:r>
              <a:rPr lang="ar-IQ" sz="3600" b="1" dirty="0" smtClean="0">
                <a:solidFill>
                  <a:srgbClr val="FF0000"/>
                </a:solidFill>
              </a:rPr>
              <a:t>.</a:t>
            </a:r>
            <a:r>
              <a:rPr lang="ar-SA" sz="3600" b="1" dirty="0" smtClean="0">
                <a:solidFill>
                  <a:srgbClr val="FF0000"/>
                </a:solidFill>
              </a:rPr>
              <a:t/>
            </a:r>
            <a:br>
              <a:rPr lang="ar-SA" sz="3600" b="1" dirty="0" smtClean="0">
                <a:solidFill>
                  <a:srgbClr val="FF0000"/>
                </a:solidFill>
              </a:rPr>
            </a:br>
            <a:r>
              <a:rPr lang="ar-IQ" sz="3600" b="1" dirty="0" smtClean="0">
                <a:solidFill>
                  <a:srgbClr val="00B0F0"/>
                </a:solidFill>
              </a:rPr>
              <a:t>يتوفر </a:t>
            </a:r>
            <a:r>
              <a:rPr lang="ar-IQ" sz="3600" b="1" dirty="0">
                <a:solidFill>
                  <a:srgbClr val="00B0F0"/>
                </a:solidFill>
              </a:rPr>
              <a:t>هذا النمط من الادارة حينما </a:t>
            </a:r>
            <a:r>
              <a:rPr lang="ar-SA" sz="3600" b="1" dirty="0" smtClean="0">
                <a:solidFill>
                  <a:srgbClr val="00B0F0"/>
                </a:solidFill>
              </a:rPr>
              <a:t/>
            </a:r>
            <a:br>
              <a:rPr lang="ar-SA" sz="3600" b="1" dirty="0" smtClean="0">
                <a:solidFill>
                  <a:srgbClr val="00B0F0"/>
                </a:solidFill>
              </a:rPr>
            </a:br>
            <a:r>
              <a:rPr lang="ar-IQ" sz="3600" b="1" dirty="0" smtClean="0">
                <a:solidFill>
                  <a:srgbClr val="00B0F0"/>
                </a:solidFill>
              </a:rPr>
              <a:t>يكون </a:t>
            </a:r>
            <a:r>
              <a:rPr lang="ar-IQ" sz="3600" b="1" dirty="0">
                <a:solidFill>
                  <a:srgbClr val="00B0F0"/>
                </a:solidFill>
              </a:rPr>
              <a:t>على رأس الجهاز </a:t>
            </a:r>
            <a:r>
              <a:rPr lang="ar-IQ" sz="3600" b="1" dirty="0" smtClean="0">
                <a:solidFill>
                  <a:srgbClr val="00B0F0"/>
                </a:solidFill>
              </a:rPr>
              <a:t>الاداري</a:t>
            </a:r>
            <a:r>
              <a:rPr lang="ar-SA" sz="3600" b="1" dirty="0" smtClean="0">
                <a:solidFill>
                  <a:srgbClr val="00B0F0"/>
                </a:solidFill>
              </a:rPr>
              <a:t/>
            </a:r>
            <a:br>
              <a:rPr lang="ar-SA" sz="3600" b="1" dirty="0" smtClean="0">
                <a:solidFill>
                  <a:srgbClr val="00B0F0"/>
                </a:solidFill>
              </a:rPr>
            </a:br>
            <a:r>
              <a:rPr lang="ar-IQ" sz="3600" b="1" dirty="0" smtClean="0">
                <a:solidFill>
                  <a:srgbClr val="00B0F0"/>
                </a:solidFill>
              </a:rPr>
              <a:t> </a:t>
            </a:r>
            <a:r>
              <a:rPr lang="ar-IQ" sz="3600" b="1" dirty="0">
                <a:solidFill>
                  <a:srgbClr val="00B0F0"/>
                </a:solidFill>
              </a:rPr>
              <a:t>شخص كفء يدرك مفهوم </a:t>
            </a:r>
            <a:r>
              <a:rPr lang="ar-IQ" sz="3600" b="1" dirty="0" smtClean="0">
                <a:solidFill>
                  <a:srgbClr val="00B0F0"/>
                </a:solidFill>
              </a:rPr>
              <a:t>الادارة</a:t>
            </a:r>
            <a:r>
              <a:rPr lang="ar-SA" sz="3600" b="1" dirty="0" smtClean="0">
                <a:solidFill>
                  <a:srgbClr val="00B0F0"/>
                </a:solidFill>
              </a:rPr>
              <a:t/>
            </a:r>
            <a:br>
              <a:rPr lang="ar-SA" sz="3600" b="1" dirty="0" smtClean="0">
                <a:solidFill>
                  <a:srgbClr val="00B0F0"/>
                </a:solidFill>
              </a:rPr>
            </a:br>
            <a:r>
              <a:rPr lang="ar-IQ" sz="3600" b="1" dirty="0" smtClean="0">
                <a:solidFill>
                  <a:srgbClr val="00B0F0"/>
                </a:solidFill>
              </a:rPr>
              <a:t> ومقوماتها</a:t>
            </a:r>
            <a:r>
              <a:rPr lang="ar-SA" sz="3600" b="1" dirty="0">
                <a:solidFill>
                  <a:srgbClr val="FF0000"/>
                </a:solidFill>
              </a:rPr>
              <a:t>.</a:t>
            </a:r>
            <a:r>
              <a:rPr lang="ar-IQ" sz="1800" b="1" dirty="0" smtClean="0">
                <a:solidFill>
                  <a:srgbClr val="FF0000"/>
                </a:solidFill>
              </a:rPr>
              <a:t/>
            </a:r>
            <a:br>
              <a:rPr lang="ar-IQ" sz="1800" b="1" dirty="0" smtClean="0">
                <a:solidFill>
                  <a:srgbClr val="FF0000"/>
                </a:solidFill>
              </a:rPr>
            </a:br>
            <a:endParaRPr lang="ar-IQ" sz="1800" b="1" dirty="0">
              <a:solidFill>
                <a:srgbClr val="FF0000"/>
              </a:solidFill>
            </a:endParaRPr>
          </a:p>
        </p:txBody>
      </p:sp>
      <p:pic>
        <p:nvPicPr>
          <p:cNvPr id="3" name="Picture 2" descr="D:\CLIPART\PEOPLE\CARTPEPL\CPEPO017.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861048"/>
            <a:ext cx="3312368"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254643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TotalTime>
  <Words>1528</Words>
  <Application>Microsoft Office PowerPoint</Application>
  <PresentationFormat>عرض على الشاشة (3:4)‏</PresentationFormat>
  <Paragraphs>177</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نسق Office</vt:lpstr>
      <vt:lpstr>عرض تقديمي في PowerPoint</vt:lpstr>
      <vt:lpstr>عرض تقديمي في PowerPoint</vt:lpstr>
      <vt:lpstr>1-الادارة الاستبدادية او التسلطية  (الدكتاتورية) يهتم بالشكليات عن طريق التعميمات الادارية الصارمة كالطاعة العمياء   والاداريون الذين  يلجؤون الى هذا النمط  يجدونه اسلوباً سهلاً ،  فهو لا يحتاج الى اكثر من فرض السلطة على اعضاء النظام الاداري . وهذا الاسلوب الاداري يستخدم في المؤسسات ذات الحجم والعدد الكبير, وهي تركز على هدف المؤسسة اكثر من تركيزها على هدف الفرد وتضع الجانب المادي للمؤسسة في اعتبارها قبل الجانب الانساني .</vt:lpstr>
      <vt:lpstr>عرض تقديمي في PowerPoint</vt:lpstr>
      <vt:lpstr>عرض تقديمي في PowerPoint</vt:lpstr>
      <vt:lpstr>عرض تقديمي في PowerPoint</vt:lpstr>
      <vt:lpstr>2-  الادارة التراسلية او السائبة</vt:lpstr>
      <vt:lpstr>عرض تقديمي في PowerPoint</vt:lpstr>
      <vt:lpstr>3-  الادارة الديمقراطية  هذا النمط من الادارة يستمد المدير سلطته من اعضاء التنظيم الاداري لأنه يؤمن بالعلاقات الانسانية وجماعية القيادة ، ويحترم الافراد ويقدر مواهبهم ويشاركهم في المسؤولية وفي صنع القرار . يتوفر هذا النمط من الادارة حينما  يكون على رأس الجهاز الاداري  شخص كفء يدرك مفهوم الادارة  ومقوماتها. </vt:lpstr>
      <vt:lpstr>عرض تقديمي في PowerPoint</vt:lpstr>
      <vt:lpstr>4-  الادارة الفوضوية:  هي اسلوب اداري يصف المدرسة او مديرها بان المدرسة او قائدها او المشرف عليها يكون في العادة غير مكترث بواجباته الادارية او القيادية او الإشرافية ، مهملاً في القيام بها ولا يؤدي الا دوراً شكلياً في المدرسة ، وعليه تكون المدرسة في حالة من الفوضى وعدم النظام </vt:lpstr>
      <vt:lpstr>عرض تقديمي في PowerPoint</vt:lpstr>
      <vt:lpstr>عرض تقديمي في PowerPoint</vt:lpstr>
      <vt:lpstr>المهمات الإدارية </vt:lpstr>
      <vt:lpstr>عرض تقديمي في PowerPoint</vt:lpstr>
      <vt:lpstr>عرض تقديمي في PowerPoint</vt:lpstr>
      <vt:lpstr>عرض تقديمي في PowerPoint</vt:lpstr>
      <vt:lpstr>عرض تقديمي في PowerPoint</vt:lpstr>
      <vt:lpstr>عرض تقديمي في PowerPoint</vt:lpstr>
      <vt:lpstr>مجالات العمل الفني للمدير</vt:lpstr>
      <vt:lpstr>مجالات العمل الفني للمدير</vt:lpstr>
      <vt:lpstr>مجالات العمل الفني للمدير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لإصغائكم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الدوافع</dc:title>
  <dc:creator>DR.Ahmed Saker 2o1O</dc:creator>
  <cp:lastModifiedBy>Maher</cp:lastModifiedBy>
  <cp:revision>109</cp:revision>
  <dcterms:created xsi:type="dcterms:W3CDTF">2015-12-25T06:47:24Z</dcterms:created>
  <dcterms:modified xsi:type="dcterms:W3CDTF">2019-03-07T16:50:32Z</dcterms:modified>
</cp:coreProperties>
</file>